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0" r:id="rId5"/>
    <p:sldMasterId id="2147483652" r:id="rId6"/>
    <p:sldMasterId id="2147483654" r:id="rId7"/>
    <p:sldMasterId id="2147483656" r:id="rId8"/>
  </p:sldMasterIdLst>
  <p:notesMasterIdLst>
    <p:notesMasterId r:id="rId25"/>
  </p:notesMasterIdLst>
  <p:sldIdLst>
    <p:sldId id="308" r:id="rId9"/>
    <p:sldId id="299" r:id="rId10"/>
    <p:sldId id="262" r:id="rId11"/>
    <p:sldId id="310" r:id="rId12"/>
    <p:sldId id="300" r:id="rId13"/>
    <p:sldId id="312" r:id="rId14"/>
    <p:sldId id="313" r:id="rId15"/>
    <p:sldId id="314" r:id="rId16"/>
    <p:sldId id="301" r:id="rId17"/>
    <p:sldId id="264" r:id="rId18"/>
    <p:sldId id="305" r:id="rId19"/>
    <p:sldId id="315" r:id="rId20"/>
    <p:sldId id="316" r:id="rId21"/>
    <p:sldId id="306" r:id="rId22"/>
    <p:sldId id="317" r:id="rId23"/>
    <p:sldId id="309"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514" autoAdjust="0"/>
  </p:normalViewPr>
  <p:slideViewPr>
    <p:cSldViewPr>
      <p:cViewPr varScale="1">
        <p:scale>
          <a:sx n="60" d="100"/>
          <a:sy n="60" d="100"/>
        </p:scale>
        <p:origin x="960" y="72"/>
      </p:cViewPr>
      <p:guideLst>
        <p:guide orient="horz" pos="2160"/>
        <p:guide pos="2880"/>
      </p:guideLst>
    </p:cSldViewPr>
  </p:slideViewPr>
  <p:notesTextViewPr>
    <p:cViewPr>
      <p:scale>
        <a:sx n="100" d="100"/>
        <a:sy n="100" d="100"/>
      </p:scale>
      <p:origin x="0" y="0"/>
    </p:cViewPr>
  </p:notesTextViewPr>
  <p:sorterViewPr>
    <p:cViewPr>
      <p:scale>
        <a:sx n="130" d="100"/>
        <a:sy n="130" d="100"/>
      </p:scale>
      <p:origin x="0" y="23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E29C2D-6E28-4972-B1B2-BF6F50D61E57}" type="datetimeFigureOut">
              <a:rPr lang="en-GB" smtClean="0"/>
              <a:t>28/01/2016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8ED2A4-86E7-463C-A6A8-AF68E1B4E8FD}" type="slidenum">
              <a:rPr lang="en-GB" smtClean="0"/>
              <a:t>‹#›</a:t>
            </a:fld>
            <a:endParaRPr lang="en-GB"/>
          </a:p>
        </p:txBody>
      </p:sp>
    </p:spTree>
    <p:extLst>
      <p:ext uri="{BB962C8B-B14F-4D97-AF65-F5344CB8AC3E}">
        <p14:creationId xmlns:p14="http://schemas.microsoft.com/office/powerpoint/2010/main" val="3800963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Refer to Burns</a:t>
            </a:r>
            <a:r>
              <a:rPr lang="en-GB" baseline="0" dirty="0" smtClean="0"/>
              <a:t> chapter 8.</a:t>
            </a:r>
            <a:endParaRPr lang="en-GB" dirty="0"/>
          </a:p>
        </p:txBody>
      </p:sp>
      <p:sp>
        <p:nvSpPr>
          <p:cNvPr id="4" name="Slide Number Placeholder 3"/>
          <p:cNvSpPr>
            <a:spLocks noGrp="1"/>
          </p:cNvSpPr>
          <p:nvPr>
            <p:ph type="sldNum" sz="quarter" idx="10"/>
          </p:nvPr>
        </p:nvSpPr>
        <p:spPr/>
        <p:txBody>
          <a:bodyPr/>
          <a:lstStyle/>
          <a:p>
            <a:fld id="{2F8ED2A4-86E7-463C-A6A8-AF68E1B4E8FD}" type="slidenum">
              <a:rPr lang="en-GB" smtClean="0"/>
              <a:t>1</a:t>
            </a:fld>
            <a:endParaRPr lang="en-GB"/>
          </a:p>
        </p:txBody>
      </p:sp>
    </p:spTree>
    <p:extLst>
      <p:ext uri="{BB962C8B-B14F-4D97-AF65-F5344CB8AC3E}">
        <p14:creationId xmlns:p14="http://schemas.microsoft.com/office/powerpoint/2010/main" val="31256118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export and import start-ups concentrate on limited countries for trading where the entrepreneur is knowledgeable. (ii) The multinational traders operate in a number of countries and continually scan for new opportunities where “their networks are established or where they can quickly be set up”. (iii) Geographically focused start-ups possess their advantages by offering their services as “the specialised needs” of a particular geographic region via the use of foreign resources. </a:t>
            </a:r>
          </a:p>
          <a:p>
            <a:r>
              <a:rPr lang="en-GB" sz="1200" kern="1200" dirty="0" smtClean="0">
                <a:solidFill>
                  <a:schemeClr val="tx1"/>
                </a:solidFill>
                <a:effectLst/>
                <a:latin typeface="+mn-lt"/>
                <a:ea typeface="+mn-ea"/>
                <a:cs typeface="+mn-cs"/>
              </a:rPr>
              <a:t>(iv) the global start-up, which is the most radical manifestation of the INVs. This type of INV develops its competitive advantage from various organisational activities where their locations are dispersing globally. </a:t>
            </a: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2F8ED2A4-86E7-463C-A6A8-AF68E1B4E8FD}" type="slidenum">
              <a:rPr lang="en-GB" smtClean="0"/>
              <a:t>10</a:t>
            </a:fld>
            <a:endParaRPr lang="en-GB"/>
          </a:p>
        </p:txBody>
      </p:sp>
    </p:spTree>
    <p:extLst>
      <p:ext uri="{BB962C8B-B14F-4D97-AF65-F5344CB8AC3E}">
        <p14:creationId xmlns:p14="http://schemas.microsoft.com/office/powerpoint/2010/main" val="33104238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F8ED2A4-86E7-463C-A6A8-AF68E1B4E8FD}" type="slidenum">
              <a:rPr lang="en-GB" smtClean="0"/>
              <a:t>13</a:t>
            </a:fld>
            <a:endParaRPr lang="en-GB"/>
          </a:p>
        </p:txBody>
      </p:sp>
    </p:spTree>
    <p:extLst>
      <p:ext uri="{BB962C8B-B14F-4D97-AF65-F5344CB8AC3E}">
        <p14:creationId xmlns:p14="http://schemas.microsoft.com/office/powerpoint/2010/main" val="3499524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It is essential for entrepreneurs to develop a clear rationale for being global right from start. The mission and markets of firms have to orient towards international market. </a:t>
            </a:r>
          </a:p>
          <a:p>
            <a:r>
              <a:rPr lang="en-GB" sz="1200" kern="1200" dirty="0" smtClean="0">
                <a:solidFill>
                  <a:schemeClr val="tx1"/>
                </a:solidFill>
                <a:effectLst/>
                <a:latin typeface="+mn-lt"/>
                <a:ea typeface="+mn-ea"/>
                <a:cs typeface="+mn-cs"/>
              </a:rPr>
              <a:t>International entrepreneurs can use different methods to identify business opportunities which can turn into new ventures. Studies on opportunity identification suggest active search, passive search and creativity with imagination as three ways to start identifying opportunities </a:t>
            </a:r>
          </a:p>
          <a:p>
            <a:r>
              <a:rPr lang="en-GB" sz="1200" kern="1200" dirty="0" smtClean="0">
                <a:solidFill>
                  <a:schemeClr val="tx1"/>
                </a:solidFill>
                <a:effectLst/>
                <a:latin typeface="+mn-lt"/>
                <a:ea typeface="+mn-ea"/>
                <a:cs typeface="+mn-cs"/>
              </a:rPr>
              <a:t>For many international entrepreneurs, being international from their background gives them the ability to sense the market gap and seize new business opportunities. This ability is defined by </a:t>
            </a:r>
            <a:r>
              <a:rPr lang="en-GB" sz="1200" kern="1200" dirty="0" err="1" smtClean="0">
                <a:solidFill>
                  <a:schemeClr val="tx1"/>
                </a:solidFill>
                <a:effectLst/>
                <a:latin typeface="+mn-lt"/>
                <a:ea typeface="+mn-ea"/>
                <a:cs typeface="+mn-cs"/>
              </a:rPr>
              <a:t>Karra</a:t>
            </a:r>
            <a:r>
              <a:rPr lang="en-GB" sz="1200" kern="1200" dirty="0" smtClean="0">
                <a:solidFill>
                  <a:schemeClr val="tx1"/>
                </a:solidFill>
                <a:effectLst/>
                <a:latin typeface="+mn-lt"/>
                <a:ea typeface="+mn-ea"/>
                <a:cs typeface="+mn-cs"/>
              </a:rPr>
              <a:t> et al (2008) as institutional bridging. The concept refers to ability to span the institutional distance between national contexts, ability to translate business concepts and opportunities to adapt with different national contexts</a:t>
            </a:r>
          </a:p>
          <a:p>
            <a:r>
              <a:rPr lang="en-GB" sz="1200" kern="1200" dirty="0" smtClean="0">
                <a:solidFill>
                  <a:schemeClr val="tx1"/>
                </a:solidFill>
                <a:effectLst/>
                <a:latin typeface="+mn-lt"/>
                <a:ea typeface="+mn-ea"/>
                <a:cs typeface="+mn-cs"/>
              </a:rPr>
              <a:t>The process of setting up a global start up requires sufficient resources usually in a relatively short of time as cash flow can lead to the failure of the firm. Therefore, it is unlikely that global start ups will make substantial investment from the beginning on their own. They instead chose to go for strategic alliance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Start-ups find it daunting to manage complex supply networks, but they gain competitive advantage by doing so. Sometimes the global supply chain is the business opportunity for firm</a:t>
            </a:r>
            <a:endParaRPr lang="en-GB" dirty="0"/>
          </a:p>
        </p:txBody>
      </p:sp>
      <p:sp>
        <p:nvSpPr>
          <p:cNvPr id="4" name="Slide Number Placeholder 3"/>
          <p:cNvSpPr>
            <a:spLocks noGrp="1"/>
          </p:cNvSpPr>
          <p:nvPr>
            <p:ph type="sldNum" sz="quarter" idx="10"/>
          </p:nvPr>
        </p:nvSpPr>
        <p:spPr/>
        <p:txBody>
          <a:bodyPr/>
          <a:lstStyle/>
          <a:p>
            <a:fld id="{2F8ED2A4-86E7-463C-A6A8-AF68E1B4E8FD}" type="slidenum">
              <a:rPr lang="en-GB" smtClean="0"/>
              <a:t>15</a:t>
            </a:fld>
            <a:endParaRPr lang="en-GB"/>
          </a:p>
        </p:txBody>
      </p:sp>
    </p:spTree>
    <p:extLst>
      <p:ext uri="{BB962C8B-B14F-4D97-AF65-F5344CB8AC3E}">
        <p14:creationId xmlns:p14="http://schemas.microsoft.com/office/powerpoint/2010/main" val="679858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C8FA2E5-6643-44BC-B14C-FEB819E1A3B3}" type="slidenum">
              <a:rPr lang="en-US" altLang="en-US" smtClean="0"/>
              <a:pPr eaLnBrk="1" hangingPunct="1">
                <a:spcBef>
                  <a:spcPct val="0"/>
                </a:spcBef>
              </a:pPr>
              <a:t>16</a:t>
            </a:fld>
            <a:endParaRPr lang="en-US" altLang="en-US"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4025037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F8ED2A4-86E7-463C-A6A8-AF68E1B4E8FD}" type="slidenum">
              <a:rPr lang="en-GB" smtClean="0"/>
              <a:t>2</a:t>
            </a:fld>
            <a:endParaRPr lang="en-GB"/>
          </a:p>
        </p:txBody>
      </p:sp>
    </p:spTree>
    <p:extLst>
      <p:ext uri="{BB962C8B-B14F-4D97-AF65-F5344CB8AC3E}">
        <p14:creationId xmlns:p14="http://schemas.microsoft.com/office/powerpoint/2010/main" val="2492007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Decreased </a:t>
            </a:r>
            <a:r>
              <a:rPr lang="en-US" sz="1200" kern="1200" dirty="0" smtClean="0">
                <a:solidFill>
                  <a:schemeClr val="tx1"/>
                </a:solidFill>
                <a:effectLst/>
                <a:latin typeface="+mn-lt"/>
                <a:ea typeface="+mn-ea"/>
                <a:cs typeface="+mn-cs"/>
              </a:rPr>
              <a:t>trade barriers and facilitating institutions have been observed to initiate many international business set up and expansion.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Facilitated by advances in information and communication technology in particular the boom of internet, international transport, advances in process technology, integration of world’s financial market, t</a:t>
            </a:r>
            <a:r>
              <a:rPr lang="en-GB" sz="1200" kern="1200" dirty="0" smtClean="0">
                <a:solidFill>
                  <a:schemeClr val="tx1"/>
                </a:solidFill>
                <a:effectLst/>
                <a:latin typeface="+mn-lt"/>
                <a:ea typeface="+mn-ea"/>
                <a:cs typeface="+mn-cs"/>
              </a:rPr>
              <a:t>he impact of increased level of </a:t>
            </a:r>
            <a:r>
              <a:rPr lang="en-GB" sz="1200" kern="1200" dirty="0" err="1" smtClean="0">
                <a:solidFill>
                  <a:schemeClr val="tx1"/>
                </a:solidFill>
                <a:effectLst/>
                <a:latin typeface="+mn-lt"/>
                <a:ea typeface="+mn-ea"/>
                <a:cs typeface="+mn-cs"/>
              </a:rPr>
              <a:t>globaliz</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ation</a:t>
            </a:r>
            <a:r>
              <a:rPr lang="en-GB" sz="1200" kern="1200" dirty="0" smtClean="0">
                <a:solidFill>
                  <a:schemeClr val="tx1"/>
                </a:solidFill>
                <a:effectLst/>
                <a:latin typeface="+mn-lt"/>
                <a:ea typeface="+mn-ea"/>
                <a:cs typeface="+mn-cs"/>
              </a:rPr>
              <a:t> on entrepreneurship has been more than ever witnessed.  Use either American English or UK </a:t>
            </a:r>
            <a:r>
              <a:rPr lang="en-GB" sz="1200" kern="1200" dirty="0" err="1" smtClean="0">
                <a:solidFill>
                  <a:schemeClr val="tx1"/>
                </a:solidFill>
                <a:effectLst/>
                <a:latin typeface="+mn-lt"/>
                <a:ea typeface="+mn-ea"/>
                <a:cs typeface="+mn-cs"/>
              </a:rPr>
              <a:t>Engligh</a:t>
            </a:r>
            <a:r>
              <a:rPr lang="en-GB" sz="1200" kern="1200" dirty="0" smtClean="0">
                <a:solidFill>
                  <a:schemeClr val="tx1"/>
                </a:solidFill>
                <a:effectLst/>
                <a:latin typeface="+mn-lt"/>
                <a:ea typeface="+mn-ea"/>
                <a:cs typeface="+mn-cs"/>
              </a:rPr>
              <a:t> – but keep consistent. </a:t>
            </a:r>
          </a:p>
        </p:txBody>
      </p:sp>
      <p:sp>
        <p:nvSpPr>
          <p:cNvPr id="4" name="Slide Number Placeholder 3"/>
          <p:cNvSpPr>
            <a:spLocks noGrp="1"/>
          </p:cNvSpPr>
          <p:nvPr>
            <p:ph type="sldNum" sz="quarter" idx="10"/>
          </p:nvPr>
        </p:nvSpPr>
        <p:spPr/>
        <p:txBody>
          <a:bodyPr/>
          <a:lstStyle/>
          <a:p>
            <a:fld id="{2F8ED2A4-86E7-463C-A6A8-AF68E1B4E8FD}" type="slidenum">
              <a:rPr lang="en-GB" smtClean="0"/>
              <a:t>3</a:t>
            </a:fld>
            <a:endParaRPr lang="en-GB"/>
          </a:p>
        </p:txBody>
      </p:sp>
    </p:spTree>
    <p:extLst>
      <p:ext uri="{BB962C8B-B14F-4D97-AF65-F5344CB8AC3E}">
        <p14:creationId xmlns:p14="http://schemas.microsoft.com/office/powerpoint/2010/main" val="330090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Increases in efficiency due to advancement in information, production and communication technologies have reduced costs efficiently thus making it possible for firms to internationalise rapidly</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Firms once focused solely on domestic markets have been recognising constraints in business development locally and the new opportunities to do business globally. We have observed many big companies from such small countries as Scandinavia have proved their success globally, to name just a few: H&amp;M (a global clothing fashion company from Sweden), IKEA (a global furniture company from Sweden), LEGO (a world leading toy company from Denmark). </a:t>
            </a:r>
            <a:endParaRPr lang="en-GB" dirty="0" smtClean="0"/>
          </a:p>
          <a:p>
            <a:endParaRPr lang="en-GB" dirty="0"/>
          </a:p>
        </p:txBody>
      </p:sp>
      <p:sp>
        <p:nvSpPr>
          <p:cNvPr id="4" name="Slide Number Placeholder 3"/>
          <p:cNvSpPr>
            <a:spLocks noGrp="1"/>
          </p:cNvSpPr>
          <p:nvPr>
            <p:ph type="sldNum" sz="quarter" idx="10"/>
          </p:nvPr>
        </p:nvSpPr>
        <p:spPr/>
        <p:txBody>
          <a:bodyPr/>
          <a:lstStyle/>
          <a:p>
            <a:fld id="{2F8ED2A4-86E7-463C-A6A8-AF68E1B4E8FD}" type="slidenum">
              <a:rPr lang="en-GB" smtClean="0"/>
              <a:t>4</a:t>
            </a:fld>
            <a:endParaRPr lang="en-GB"/>
          </a:p>
        </p:txBody>
      </p:sp>
    </p:spTree>
    <p:extLst>
      <p:ext uri="{BB962C8B-B14F-4D97-AF65-F5344CB8AC3E}">
        <p14:creationId xmlns:p14="http://schemas.microsoft.com/office/powerpoint/2010/main" val="330090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See the chapter book</a:t>
            </a:r>
            <a:endParaRPr lang="en-GB" dirty="0"/>
          </a:p>
        </p:txBody>
      </p:sp>
      <p:sp>
        <p:nvSpPr>
          <p:cNvPr id="4" name="Slide Number Placeholder 3"/>
          <p:cNvSpPr>
            <a:spLocks noGrp="1"/>
          </p:cNvSpPr>
          <p:nvPr>
            <p:ph type="sldNum" sz="quarter" idx="10"/>
          </p:nvPr>
        </p:nvSpPr>
        <p:spPr/>
        <p:txBody>
          <a:bodyPr/>
          <a:lstStyle/>
          <a:p>
            <a:fld id="{2F8ED2A4-86E7-463C-A6A8-AF68E1B4E8FD}" type="slidenum">
              <a:rPr lang="en-GB" smtClean="0"/>
              <a:t>5</a:t>
            </a:fld>
            <a:endParaRPr lang="en-GB"/>
          </a:p>
        </p:txBody>
      </p:sp>
    </p:spTree>
    <p:extLst>
      <p:ext uri="{BB962C8B-B14F-4D97-AF65-F5344CB8AC3E}">
        <p14:creationId xmlns:p14="http://schemas.microsoft.com/office/powerpoint/2010/main" val="1597575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concept was first defined by McDougal (1989, p.389) as “the development of international new ventures or start-ups, that from inception, engage in international business, thus viewing their operating domain as international form the initial stages of the firm’s operation”. The authors later on introduced the broader concept to include the study of established firms: “international entrepreneurship is a combination of innovative, proactive, and risk-seeking behaviour that crosses national borders and is intended to create value in organisations” McDougall and </a:t>
            </a:r>
            <a:r>
              <a:rPr lang="en-GB" sz="1200" kern="1200" dirty="0" err="1" smtClean="0">
                <a:solidFill>
                  <a:schemeClr val="tx1"/>
                </a:solidFill>
                <a:effectLst/>
                <a:latin typeface="+mn-lt"/>
                <a:ea typeface="+mn-ea"/>
                <a:cs typeface="+mn-cs"/>
              </a:rPr>
              <a:t>Oviatt</a:t>
            </a:r>
            <a:r>
              <a:rPr lang="en-GB" sz="1200" kern="1200" dirty="0" smtClean="0">
                <a:solidFill>
                  <a:schemeClr val="tx1"/>
                </a:solidFill>
                <a:effectLst/>
                <a:latin typeface="+mn-lt"/>
                <a:ea typeface="+mn-ea"/>
                <a:cs typeface="+mn-cs"/>
              </a:rPr>
              <a:t>, 2000:903). </a:t>
            </a:r>
          </a:p>
          <a:p>
            <a:endParaRPr lang="en-GB" dirty="0"/>
          </a:p>
        </p:txBody>
      </p:sp>
      <p:sp>
        <p:nvSpPr>
          <p:cNvPr id="4" name="Slide Number Placeholder 3"/>
          <p:cNvSpPr>
            <a:spLocks noGrp="1"/>
          </p:cNvSpPr>
          <p:nvPr>
            <p:ph type="sldNum" sz="quarter" idx="10"/>
          </p:nvPr>
        </p:nvSpPr>
        <p:spPr/>
        <p:txBody>
          <a:bodyPr/>
          <a:lstStyle/>
          <a:p>
            <a:fld id="{2F8ED2A4-86E7-463C-A6A8-AF68E1B4E8FD}" type="slidenum">
              <a:rPr lang="en-GB" smtClean="0"/>
              <a:t>6</a:t>
            </a:fld>
            <a:endParaRPr lang="en-GB"/>
          </a:p>
        </p:txBody>
      </p:sp>
    </p:spTree>
    <p:extLst>
      <p:ext uri="{BB962C8B-B14F-4D97-AF65-F5344CB8AC3E}">
        <p14:creationId xmlns:p14="http://schemas.microsoft.com/office/powerpoint/2010/main" val="4006488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concept was first defined by McDougal (1989, p.389) as “the development of international new ventures or start-ups, that from inception, engage in international business, thus viewing their operating domain as international form the initial stages of the firm’s operation”. The authors later on introduced the broader concept to include the study of established firms: “international entrepreneurship is a combination of innovative, proactive, and risk-seeking behaviour that crosses national borders and is intended to create value in organisations” McDougall and </a:t>
            </a:r>
            <a:r>
              <a:rPr lang="en-GB" sz="1200" kern="1200" dirty="0" err="1" smtClean="0">
                <a:solidFill>
                  <a:schemeClr val="tx1"/>
                </a:solidFill>
                <a:effectLst/>
                <a:latin typeface="+mn-lt"/>
                <a:ea typeface="+mn-ea"/>
                <a:cs typeface="+mn-cs"/>
              </a:rPr>
              <a:t>Oviatt</a:t>
            </a:r>
            <a:r>
              <a:rPr lang="en-GB" sz="1200" kern="1200" dirty="0" smtClean="0">
                <a:solidFill>
                  <a:schemeClr val="tx1"/>
                </a:solidFill>
                <a:effectLst/>
                <a:latin typeface="+mn-lt"/>
                <a:ea typeface="+mn-ea"/>
                <a:cs typeface="+mn-cs"/>
              </a:rPr>
              <a:t>, 2000:903). </a:t>
            </a:r>
          </a:p>
          <a:p>
            <a:endParaRPr lang="en-GB" dirty="0"/>
          </a:p>
        </p:txBody>
      </p:sp>
      <p:sp>
        <p:nvSpPr>
          <p:cNvPr id="4" name="Slide Number Placeholder 3"/>
          <p:cNvSpPr>
            <a:spLocks noGrp="1"/>
          </p:cNvSpPr>
          <p:nvPr>
            <p:ph type="sldNum" sz="quarter" idx="10"/>
          </p:nvPr>
        </p:nvSpPr>
        <p:spPr/>
        <p:txBody>
          <a:bodyPr/>
          <a:lstStyle/>
          <a:p>
            <a:fld id="{2F8ED2A4-86E7-463C-A6A8-AF68E1B4E8FD}" type="slidenum">
              <a:rPr lang="en-GB" smtClean="0"/>
              <a:t>7</a:t>
            </a:fld>
            <a:endParaRPr lang="en-GB"/>
          </a:p>
        </p:txBody>
      </p:sp>
    </p:spTree>
    <p:extLst>
      <p:ext uri="{BB962C8B-B14F-4D97-AF65-F5344CB8AC3E}">
        <p14:creationId xmlns:p14="http://schemas.microsoft.com/office/powerpoint/2010/main" val="4006488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is one of the key research area of International Business (IB) and Entrepreneurship and Strategic Management (see Wright and Ricks, 1994; Zahra et al, 1999; </a:t>
            </a:r>
            <a:r>
              <a:rPr lang="en-GB" sz="1200" kern="1200" dirty="0" err="1" smtClean="0">
                <a:solidFill>
                  <a:schemeClr val="tx1"/>
                </a:solidFill>
                <a:effectLst/>
                <a:latin typeface="+mn-lt"/>
                <a:ea typeface="+mn-ea"/>
                <a:cs typeface="+mn-cs"/>
              </a:rPr>
              <a:t>Hitt</a:t>
            </a:r>
            <a:r>
              <a:rPr lang="en-GB" sz="1200" kern="1200" dirty="0" smtClean="0">
                <a:solidFill>
                  <a:schemeClr val="tx1"/>
                </a:solidFill>
                <a:effectLst/>
                <a:latin typeface="+mn-lt"/>
                <a:ea typeface="+mn-ea"/>
                <a:cs typeface="+mn-cs"/>
              </a:rPr>
              <a:t> and Ireland, 2000; </a:t>
            </a:r>
            <a:r>
              <a:rPr lang="en-GB" sz="1200" kern="1200" dirty="0" err="1" smtClean="0">
                <a:solidFill>
                  <a:schemeClr val="tx1"/>
                </a:solidFill>
                <a:effectLst/>
                <a:latin typeface="+mn-lt"/>
                <a:ea typeface="+mn-ea"/>
                <a:cs typeface="+mn-cs"/>
              </a:rPr>
              <a:t>Keupp</a:t>
            </a:r>
            <a:r>
              <a:rPr lang="en-GB" sz="1200" kern="1200" dirty="0" smtClean="0">
                <a:solidFill>
                  <a:schemeClr val="tx1"/>
                </a:solidFill>
                <a:effectLst/>
                <a:latin typeface="+mn-lt"/>
                <a:ea typeface="+mn-ea"/>
                <a:cs typeface="+mn-cs"/>
              </a:rPr>
              <a:t> and </a:t>
            </a:r>
            <a:r>
              <a:rPr lang="en-GB" sz="1200" kern="1200" dirty="0" err="1" smtClean="0">
                <a:solidFill>
                  <a:schemeClr val="tx1"/>
                </a:solidFill>
                <a:effectLst/>
                <a:latin typeface="+mn-lt"/>
                <a:ea typeface="+mn-ea"/>
                <a:cs typeface="+mn-cs"/>
              </a:rPr>
              <a:t>Gassmann</a:t>
            </a:r>
            <a:r>
              <a:rPr lang="en-GB" sz="1200" kern="1200" dirty="0" smtClean="0">
                <a:solidFill>
                  <a:schemeClr val="tx1"/>
                </a:solidFill>
                <a:effectLst/>
                <a:latin typeface="+mn-lt"/>
                <a:ea typeface="+mn-ea"/>
                <a:cs typeface="+mn-cs"/>
              </a:rPr>
              <a:t>, 2009; </a:t>
            </a:r>
            <a:r>
              <a:rPr lang="en-GB" sz="1200" kern="1200" dirty="0" err="1" smtClean="0">
                <a:solidFill>
                  <a:schemeClr val="tx1"/>
                </a:solidFill>
                <a:effectLst/>
                <a:latin typeface="+mn-lt"/>
                <a:ea typeface="+mn-ea"/>
                <a:cs typeface="+mn-cs"/>
              </a:rPr>
              <a:t>Rialp</a:t>
            </a:r>
            <a:r>
              <a:rPr lang="en-GB" sz="1200" kern="1200" dirty="0" smtClean="0">
                <a:solidFill>
                  <a:schemeClr val="tx1"/>
                </a:solidFill>
                <a:effectLst/>
                <a:latin typeface="+mn-lt"/>
                <a:ea typeface="+mn-ea"/>
                <a:cs typeface="+mn-cs"/>
              </a:rPr>
              <a:t> et al., 2005; Coombs et al., 2009; Jones et al., 2011). Research in IE field has surged dramatically in the past and current decades (Young et al, 2003). Building from the foundation of International Business (IB) theories which originated from Adam Smith’s work on The Wealth of Nations with the focus on the nation level, and later since 1950s on firm level with theories of multinational corporations (</a:t>
            </a:r>
            <a:r>
              <a:rPr lang="en-GB" sz="1200" kern="1200" dirty="0" err="1" smtClean="0">
                <a:solidFill>
                  <a:schemeClr val="tx1"/>
                </a:solidFill>
                <a:effectLst/>
                <a:latin typeface="+mn-lt"/>
                <a:ea typeface="+mn-ea"/>
                <a:cs typeface="+mn-cs"/>
              </a:rPr>
              <a:t>Mtigwe</a:t>
            </a:r>
            <a:r>
              <a:rPr lang="en-GB" sz="1200" kern="1200" dirty="0" smtClean="0">
                <a:solidFill>
                  <a:schemeClr val="tx1"/>
                </a:solidFill>
                <a:effectLst/>
                <a:latin typeface="+mn-lt"/>
                <a:ea typeface="+mn-ea"/>
                <a:cs typeface="+mn-cs"/>
              </a:rPr>
              <a:t>, 2006); the field of IE has emerged in 1994 as a new and promising research area.  Scholars have mainly borrowed from international business theories the resource based view, institutional and network perspective to explain for the emergence and growth of international entrepreneurship (Young et al, 2003). </a:t>
            </a:r>
          </a:p>
          <a:p>
            <a:endParaRPr lang="en-GB" dirty="0"/>
          </a:p>
        </p:txBody>
      </p:sp>
      <p:sp>
        <p:nvSpPr>
          <p:cNvPr id="4" name="Slide Number Placeholder 3"/>
          <p:cNvSpPr>
            <a:spLocks noGrp="1"/>
          </p:cNvSpPr>
          <p:nvPr>
            <p:ph type="sldNum" sz="quarter" idx="10"/>
          </p:nvPr>
        </p:nvSpPr>
        <p:spPr/>
        <p:txBody>
          <a:bodyPr/>
          <a:lstStyle/>
          <a:p>
            <a:fld id="{2F8ED2A4-86E7-463C-A6A8-AF68E1B4E8FD}" type="slidenum">
              <a:rPr lang="en-GB" smtClean="0"/>
              <a:t>8</a:t>
            </a:fld>
            <a:endParaRPr lang="en-GB"/>
          </a:p>
        </p:txBody>
      </p:sp>
    </p:spTree>
    <p:extLst>
      <p:ext uri="{BB962C8B-B14F-4D97-AF65-F5344CB8AC3E}">
        <p14:creationId xmlns:p14="http://schemas.microsoft.com/office/powerpoint/2010/main" val="4006488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concept was first defined by McDougal (1989, p.389) as “the development of international new ventures or start-ups, that from inception, engage in international business, thus viewing their operating domain as international form the initial stages of the firm’s operation”. The authors later on introduced the broader concept to include the study of established firms: “international entrepreneurship is a combination of innovative, proactive, and risk-seeking behaviour that crosses national borders and is intended to create value in organisations” McDougall and </a:t>
            </a:r>
            <a:r>
              <a:rPr lang="en-GB" sz="1200" kern="1200" dirty="0" err="1" smtClean="0">
                <a:solidFill>
                  <a:schemeClr val="tx1"/>
                </a:solidFill>
                <a:effectLst/>
                <a:latin typeface="+mn-lt"/>
                <a:ea typeface="+mn-ea"/>
                <a:cs typeface="+mn-cs"/>
              </a:rPr>
              <a:t>Oviatt</a:t>
            </a:r>
            <a:r>
              <a:rPr lang="en-GB" sz="1200" kern="1200" dirty="0" smtClean="0">
                <a:solidFill>
                  <a:schemeClr val="tx1"/>
                </a:solidFill>
                <a:effectLst/>
                <a:latin typeface="+mn-lt"/>
                <a:ea typeface="+mn-ea"/>
                <a:cs typeface="+mn-cs"/>
              </a:rPr>
              <a:t>, 2000:903). </a:t>
            </a:r>
            <a:endParaRPr lang="en-GB" dirty="0"/>
          </a:p>
        </p:txBody>
      </p:sp>
      <p:sp>
        <p:nvSpPr>
          <p:cNvPr id="4" name="Slide Number Placeholder 3"/>
          <p:cNvSpPr>
            <a:spLocks noGrp="1"/>
          </p:cNvSpPr>
          <p:nvPr>
            <p:ph type="sldNum" sz="quarter" idx="10"/>
          </p:nvPr>
        </p:nvSpPr>
        <p:spPr/>
        <p:txBody>
          <a:bodyPr/>
          <a:lstStyle/>
          <a:p>
            <a:fld id="{2F8ED2A4-86E7-463C-A6A8-AF68E1B4E8FD}" type="slidenum">
              <a:rPr lang="en-GB" smtClean="0"/>
              <a:t>9</a:t>
            </a:fld>
            <a:endParaRPr lang="en-GB"/>
          </a:p>
        </p:txBody>
      </p:sp>
    </p:spTree>
    <p:extLst>
      <p:ext uri="{BB962C8B-B14F-4D97-AF65-F5344CB8AC3E}">
        <p14:creationId xmlns:p14="http://schemas.microsoft.com/office/powerpoint/2010/main" val="3947148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457200" y="1214438"/>
            <a:ext cx="7772400" cy="1470025"/>
          </a:xfrm>
        </p:spPr>
        <p:txBody>
          <a:bodyPr/>
          <a:lstStyle>
            <a:lvl1pPr>
              <a:defRPr/>
            </a:lvl1pPr>
          </a:lstStyle>
          <a:p>
            <a:pPr lvl="0"/>
            <a:r>
              <a:rPr lang="en-US" noProof="0" smtClean="0"/>
              <a:t>Click to edit Master title style</a:t>
            </a:r>
          </a:p>
        </p:txBody>
      </p:sp>
      <p:sp>
        <p:nvSpPr>
          <p:cNvPr id="4099" name="Rectangle 3"/>
          <p:cNvSpPr>
            <a:spLocks noGrp="1" noChangeArrowheads="1"/>
          </p:cNvSpPr>
          <p:nvPr>
            <p:ph type="subTitle" idx="1"/>
          </p:nvPr>
        </p:nvSpPr>
        <p:spPr>
          <a:xfrm>
            <a:off x="457200" y="2970213"/>
            <a:ext cx="6400800" cy="1752600"/>
          </a:xfrm>
        </p:spPr>
        <p:txBody>
          <a:bodyPr/>
          <a:lstStyle>
            <a:lvl1pPr marL="0" indent="0">
              <a:buFontTx/>
              <a:buNone/>
              <a:defRPr/>
            </a:lvl1pPr>
          </a:lstStyle>
          <a:p>
            <a:pPr lvl="0"/>
            <a:r>
              <a:rPr lang="en-US" noProof="0" smtClean="0"/>
              <a:t>Click to edit Master subtitle style</a:t>
            </a:r>
          </a:p>
        </p:txBody>
      </p:sp>
      <p:sp>
        <p:nvSpPr>
          <p:cNvPr id="4100" name="Rectangle 4"/>
          <p:cNvSpPr>
            <a:spLocks noGrp="1" noChangeArrowheads="1"/>
          </p:cNvSpPr>
          <p:nvPr>
            <p:ph type="dt" sz="half" idx="2"/>
          </p:nvPr>
        </p:nvSpPr>
        <p:spPr/>
        <p:txBody>
          <a:bodyPr/>
          <a:lstStyle>
            <a:lvl1pPr>
              <a:defRPr/>
            </a:lvl1pPr>
          </a:lstStyle>
          <a:p>
            <a:endParaRPr lang="en-US"/>
          </a:p>
        </p:txBody>
      </p:sp>
      <p:sp>
        <p:nvSpPr>
          <p:cNvPr id="4101" name="Rectangle 5"/>
          <p:cNvSpPr>
            <a:spLocks noGrp="1" noChangeArrowheads="1"/>
          </p:cNvSpPr>
          <p:nvPr>
            <p:ph type="ftr" sz="quarter" idx="3"/>
          </p:nvPr>
        </p:nvSpPr>
        <p:spPr/>
        <p:txBody>
          <a:bodyPr/>
          <a:lstStyle>
            <a:lvl1pPr>
              <a:defRPr/>
            </a:lvl1pPr>
          </a:lstStyle>
          <a:p>
            <a:r>
              <a:rPr lang="en-GB" smtClean="0"/>
              <a:t>Enterprise Concepts and Issues  © Goodfellow Publishers 2016</a:t>
            </a:r>
            <a:endParaRPr lang="en-US"/>
          </a:p>
        </p:txBody>
      </p:sp>
      <p:sp>
        <p:nvSpPr>
          <p:cNvPr id="4102" name="Rectangle 6"/>
          <p:cNvSpPr>
            <a:spLocks noGrp="1" noChangeArrowheads="1"/>
          </p:cNvSpPr>
          <p:nvPr>
            <p:ph type="sldNum" sz="quarter" idx="4"/>
          </p:nvPr>
        </p:nvSpPr>
        <p:spPr/>
        <p:txBody>
          <a:bodyPr/>
          <a:lstStyle>
            <a:lvl1pPr>
              <a:defRPr/>
            </a:lvl1pPr>
          </a:lstStyle>
          <a:p>
            <a:fld id="{549C27D0-B77C-4734-8A9E-452ADDFC809B}" type="slidenum">
              <a:rPr lang="en-US"/>
              <a:pPr/>
              <a:t>‹#›</a:t>
            </a:fld>
            <a:endParaRPr lang="en-US"/>
          </a:p>
        </p:txBody>
      </p:sp>
      <p:sp>
        <p:nvSpPr>
          <p:cNvPr id="4103" name="Line 7"/>
          <p:cNvSpPr>
            <a:spLocks noChangeShapeType="1"/>
          </p:cNvSpPr>
          <p:nvPr/>
        </p:nvSpPr>
        <p:spPr bwMode="auto">
          <a:xfrm>
            <a:off x="495300" y="2743200"/>
            <a:ext cx="8153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873D7BB0-3C76-4819-B05E-200573CEC705}" type="slidenum">
              <a:rPr lang="en-US"/>
              <a:pPr/>
              <a:t>‹#›</a:t>
            </a:fld>
            <a:endParaRPr lang="en-US"/>
          </a:p>
        </p:txBody>
      </p:sp>
    </p:spTree>
    <p:extLst>
      <p:ext uri="{BB962C8B-B14F-4D97-AF65-F5344CB8AC3E}">
        <p14:creationId xmlns:p14="http://schemas.microsoft.com/office/powerpoint/2010/main" val="786456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8A2E80C2-94BA-4464-BEFE-14E5399EE05C}" type="slidenum">
              <a:rPr lang="en-US"/>
              <a:pPr/>
              <a:t>‹#›</a:t>
            </a:fld>
            <a:endParaRPr lang="en-US"/>
          </a:p>
        </p:txBody>
      </p:sp>
    </p:spTree>
    <p:extLst>
      <p:ext uri="{BB962C8B-B14F-4D97-AF65-F5344CB8AC3E}">
        <p14:creationId xmlns:p14="http://schemas.microsoft.com/office/powerpoint/2010/main" val="4248727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457200" y="1214438"/>
            <a:ext cx="7772400" cy="1470025"/>
          </a:xfrm>
        </p:spPr>
        <p:txBody>
          <a:bodyPr/>
          <a:lstStyle>
            <a:lvl1pPr>
              <a:defRPr/>
            </a:lvl1pPr>
          </a:lstStyle>
          <a:p>
            <a:pPr lvl="0"/>
            <a:r>
              <a:rPr lang="en-US" noProof="0" smtClean="0"/>
              <a:t>Click to edit Master title style</a:t>
            </a:r>
          </a:p>
        </p:txBody>
      </p:sp>
      <p:sp>
        <p:nvSpPr>
          <p:cNvPr id="7171" name="Rectangle 3"/>
          <p:cNvSpPr>
            <a:spLocks noGrp="1" noChangeArrowheads="1"/>
          </p:cNvSpPr>
          <p:nvPr>
            <p:ph type="subTitle" idx="1"/>
          </p:nvPr>
        </p:nvSpPr>
        <p:spPr>
          <a:xfrm>
            <a:off x="457200" y="2970213"/>
            <a:ext cx="6400800" cy="1752600"/>
          </a:xfrm>
        </p:spPr>
        <p:txBody>
          <a:bodyPr/>
          <a:lstStyle>
            <a:lvl1pPr marL="0" indent="0">
              <a:buFontTx/>
              <a:buNone/>
              <a:defRPr/>
            </a:lvl1pPr>
          </a:lstStyle>
          <a:p>
            <a:pPr lvl="0"/>
            <a:r>
              <a:rPr lang="en-US" noProof="0" smtClean="0"/>
              <a:t>Click to edit Master subtitle style</a:t>
            </a:r>
          </a:p>
        </p:txBody>
      </p:sp>
      <p:sp>
        <p:nvSpPr>
          <p:cNvPr id="7172" name="Rectangle 4"/>
          <p:cNvSpPr>
            <a:spLocks noGrp="1" noChangeArrowheads="1"/>
          </p:cNvSpPr>
          <p:nvPr>
            <p:ph type="dt" sz="half" idx="2"/>
          </p:nvPr>
        </p:nvSpPr>
        <p:spPr/>
        <p:txBody>
          <a:bodyPr/>
          <a:lstStyle>
            <a:lvl1pPr>
              <a:defRPr/>
            </a:lvl1pPr>
          </a:lstStyle>
          <a:p>
            <a:endParaRPr lang="en-US"/>
          </a:p>
        </p:txBody>
      </p:sp>
      <p:sp>
        <p:nvSpPr>
          <p:cNvPr id="7173" name="Rectangle 5"/>
          <p:cNvSpPr>
            <a:spLocks noGrp="1" noChangeArrowheads="1"/>
          </p:cNvSpPr>
          <p:nvPr>
            <p:ph type="ftr" sz="quarter" idx="3"/>
          </p:nvPr>
        </p:nvSpPr>
        <p:spPr/>
        <p:txBody>
          <a:bodyPr/>
          <a:lstStyle>
            <a:lvl1pPr>
              <a:defRPr/>
            </a:lvl1pPr>
          </a:lstStyle>
          <a:p>
            <a:r>
              <a:rPr lang="en-GB" smtClean="0"/>
              <a:t>Enterprise Concepts and Issues  © Goodfellow Publishers 2016</a:t>
            </a:r>
            <a:endParaRPr lang="en-US"/>
          </a:p>
        </p:txBody>
      </p:sp>
      <p:sp>
        <p:nvSpPr>
          <p:cNvPr id="7174" name="Rectangle 6"/>
          <p:cNvSpPr>
            <a:spLocks noGrp="1" noChangeArrowheads="1"/>
          </p:cNvSpPr>
          <p:nvPr>
            <p:ph type="sldNum" sz="quarter" idx="4"/>
          </p:nvPr>
        </p:nvSpPr>
        <p:spPr/>
        <p:txBody>
          <a:bodyPr/>
          <a:lstStyle>
            <a:lvl1pPr>
              <a:defRPr/>
            </a:lvl1pPr>
          </a:lstStyle>
          <a:p>
            <a:fld id="{FBA063C2-D6CB-48A9-A388-B42272D9F6A3}" type="slidenum">
              <a:rPr lang="en-US"/>
              <a:pPr/>
              <a:t>‹#›</a:t>
            </a:fld>
            <a:endParaRPr lang="en-US"/>
          </a:p>
        </p:txBody>
      </p:sp>
      <p:sp>
        <p:nvSpPr>
          <p:cNvPr id="7175" name="Line 7"/>
          <p:cNvSpPr>
            <a:spLocks noChangeShapeType="1"/>
          </p:cNvSpPr>
          <p:nvPr/>
        </p:nvSpPr>
        <p:spPr bwMode="auto">
          <a:xfrm>
            <a:off x="495300" y="2743200"/>
            <a:ext cx="8153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09A41387-ABC6-4D79-BDFE-3671F9DFF017}" type="slidenum">
              <a:rPr lang="en-US"/>
              <a:pPr/>
              <a:t>‹#›</a:t>
            </a:fld>
            <a:endParaRPr lang="en-US"/>
          </a:p>
        </p:txBody>
      </p:sp>
    </p:spTree>
    <p:extLst>
      <p:ext uri="{BB962C8B-B14F-4D97-AF65-F5344CB8AC3E}">
        <p14:creationId xmlns:p14="http://schemas.microsoft.com/office/powerpoint/2010/main" val="26927764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F363BCAF-F0AD-4315-BC39-BE0720DC088C}" type="slidenum">
              <a:rPr lang="en-US"/>
              <a:pPr/>
              <a:t>‹#›</a:t>
            </a:fld>
            <a:endParaRPr lang="en-US"/>
          </a:p>
        </p:txBody>
      </p:sp>
    </p:spTree>
    <p:extLst>
      <p:ext uri="{BB962C8B-B14F-4D97-AF65-F5344CB8AC3E}">
        <p14:creationId xmlns:p14="http://schemas.microsoft.com/office/powerpoint/2010/main" val="40146307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7" name="Slide Number Placeholder 6"/>
          <p:cNvSpPr>
            <a:spLocks noGrp="1"/>
          </p:cNvSpPr>
          <p:nvPr>
            <p:ph type="sldNum" sz="quarter" idx="12"/>
          </p:nvPr>
        </p:nvSpPr>
        <p:spPr/>
        <p:txBody>
          <a:bodyPr/>
          <a:lstStyle>
            <a:lvl1pPr>
              <a:defRPr/>
            </a:lvl1pPr>
          </a:lstStyle>
          <a:p>
            <a:fld id="{3E4A37D1-473A-4ABC-AD14-0ED75B601AAD}" type="slidenum">
              <a:rPr lang="en-US"/>
              <a:pPr/>
              <a:t>‹#›</a:t>
            </a:fld>
            <a:endParaRPr lang="en-US"/>
          </a:p>
        </p:txBody>
      </p:sp>
    </p:spTree>
    <p:extLst>
      <p:ext uri="{BB962C8B-B14F-4D97-AF65-F5344CB8AC3E}">
        <p14:creationId xmlns:p14="http://schemas.microsoft.com/office/powerpoint/2010/main" val="3948449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9" name="Slide Number Placeholder 8"/>
          <p:cNvSpPr>
            <a:spLocks noGrp="1"/>
          </p:cNvSpPr>
          <p:nvPr>
            <p:ph type="sldNum" sz="quarter" idx="12"/>
          </p:nvPr>
        </p:nvSpPr>
        <p:spPr/>
        <p:txBody>
          <a:bodyPr/>
          <a:lstStyle>
            <a:lvl1pPr>
              <a:defRPr/>
            </a:lvl1pPr>
          </a:lstStyle>
          <a:p>
            <a:fld id="{5E936B11-E181-4D02-906B-C319CD1DF39C}" type="slidenum">
              <a:rPr lang="en-US"/>
              <a:pPr/>
              <a:t>‹#›</a:t>
            </a:fld>
            <a:endParaRPr lang="en-US"/>
          </a:p>
        </p:txBody>
      </p:sp>
    </p:spTree>
    <p:extLst>
      <p:ext uri="{BB962C8B-B14F-4D97-AF65-F5344CB8AC3E}">
        <p14:creationId xmlns:p14="http://schemas.microsoft.com/office/powerpoint/2010/main" val="1160568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5" name="Slide Number Placeholder 4"/>
          <p:cNvSpPr>
            <a:spLocks noGrp="1"/>
          </p:cNvSpPr>
          <p:nvPr>
            <p:ph type="sldNum" sz="quarter" idx="12"/>
          </p:nvPr>
        </p:nvSpPr>
        <p:spPr/>
        <p:txBody>
          <a:bodyPr/>
          <a:lstStyle>
            <a:lvl1pPr>
              <a:defRPr/>
            </a:lvl1pPr>
          </a:lstStyle>
          <a:p>
            <a:fld id="{FAC7EDBA-C616-4420-956B-CE6977EF2E2D}" type="slidenum">
              <a:rPr lang="en-US"/>
              <a:pPr/>
              <a:t>‹#›</a:t>
            </a:fld>
            <a:endParaRPr lang="en-US"/>
          </a:p>
        </p:txBody>
      </p:sp>
    </p:spTree>
    <p:extLst>
      <p:ext uri="{BB962C8B-B14F-4D97-AF65-F5344CB8AC3E}">
        <p14:creationId xmlns:p14="http://schemas.microsoft.com/office/powerpoint/2010/main" val="12769937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4" name="Slide Number Placeholder 3"/>
          <p:cNvSpPr>
            <a:spLocks noGrp="1"/>
          </p:cNvSpPr>
          <p:nvPr>
            <p:ph type="sldNum" sz="quarter" idx="12"/>
          </p:nvPr>
        </p:nvSpPr>
        <p:spPr/>
        <p:txBody>
          <a:bodyPr/>
          <a:lstStyle>
            <a:lvl1pPr>
              <a:defRPr/>
            </a:lvl1pPr>
          </a:lstStyle>
          <a:p>
            <a:fld id="{0D044FA1-95DC-4446-A359-7548F1EB8143}" type="slidenum">
              <a:rPr lang="en-US"/>
              <a:pPr/>
              <a:t>‹#›</a:t>
            </a:fld>
            <a:endParaRPr lang="en-US"/>
          </a:p>
        </p:txBody>
      </p:sp>
    </p:spTree>
    <p:extLst>
      <p:ext uri="{BB962C8B-B14F-4D97-AF65-F5344CB8AC3E}">
        <p14:creationId xmlns:p14="http://schemas.microsoft.com/office/powerpoint/2010/main" val="40747003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7" name="Slide Number Placeholder 6"/>
          <p:cNvSpPr>
            <a:spLocks noGrp="1"/>
          </p:cNvSpPr>
          <p:nvPr>
            <p:ph type="sldNum" sz="quarter" idx="12"/>
          </p:nvPr>
        </p:nvSpPr>
        <p:spPr/>
        <p:txBody>
          <a:bodyPr/>
          <a:lstStyle>
            <a:lvl1pPr>
              <a:defRPr/>
            </a:lvl1pPr>
          </a:lstStyle>
          <a:p>
            <a:fld id="{85F547C9-24C6-48A2-98A7-1FEAEFCE1F10}" type="slidenum">
              <a:rPr lang="en-US"/>
              <a:pPr/>
              <a:t>‹#›</a:t>
            </a:fld>
            <a:endParaRPr lang="en-US"/>
          </a:p>
        </p:txBody>
      </p:sp>
    </p:spTree>
    <p:extLst>
      <p:ext uri="{BB962C8B-B14F-4D97-AF65-F5344CB8AC3E}">
        <p14:creationId xmlns:p14="http://schemas.microsoft.com/office/powerpoint/2010/main" val="3984639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9FBFEBAC-C6C2-4561-AC60-3FF33A87A541}" type="slidenum">
              <a:rPr lang="en-US"/>
              <a:pPr/>
              <a:t>‹#›</a:t>
            </a:fld>
            <a:endParaRPr lang="en-US"/>
          </a:p>
        </p:txBody>
      </p:sp>
    </p:spTree>
    <p:extLst>
      <p:ext uri="{BB962C8B-B14F-4D97-AF65-F5344CB8AC3E}">
        <p14:creationId xmlns:p14="http://schemas.microsoft.com/office/powerpoint/2010/main" val="17563578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7" name="Slide Number Placeholder 6"/>
          <p:cNvSpPr>
            <a:spLocks noGrp="1"/>
          </p:cNvSpPr>
          <p:nvPr>
            <p:ph type="sldNum" sz="quarter" idx="12"/>
          </p:nvPr>
        </p:nvSpPr>
        <p:spPr/>
        <p:txBody>
          <a:bodyPr/>
          <a:lstStyle>
            <a:lvl1pPr>
              <a:defRPr/>
            </a:lvl1pPr>
          </a:lstStyle>
          <a:p>
            <a:fld id="{FABEB131-4305-4BFA-AD2F-A3204560E654}" type="slidenum">
              <a:rPr lang="en-US"/>
              <a:pPr/>
              <a:t>‹#›</a:t>
            </a:fld>
            <a:endParaRPr lang="en-US"/>
          </a:p>
        </p:txBody>
      </p:sp>
    </p:spTree>
    <p:extLst>
      <p:ext uri="{BB962C8B-B14F-4D97-AF65-F5344CB8AC3E}">
        <p14:creationId xmlns:p14="http://schemas.microsoft.com/office/powerpoint/2010/main" val="39242620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70F57B1E-0609-48A0-B3E2-59C4B1FA17C3}" type="slidenum">
              <a:rPr lang="en-US"/>
              <a:pPr/>
              <a:t>‹#›</a:t>
            </a:fld>
            <a:endParaRPr lang="en-US"/>
          </a:p>
        </p:txBody>
      </p:sp>
    </p:spTree>
    <p:extLst>
      <p:ext uri="{BB962C8B-B14F-4D97-AF65-F5344CB8AC3E}">
        <p14:creationId xmlns:p14="http://schemas.microsoft.com/office/powerpoint/2010/main" val="13421456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3F11F073-81F6-492A-BE81-93DDDCB6759E}" type="slidenum">
              <a:rPr lang="en-US"/>
              <a:pPr/>
              <a:t>‹#›</a:t>
            </a:fld>
            <a:endParaRPr lang="en-US"/>
          </a:p>
        </p:txBody>
      </p:sp>
    </p:spTree>
    <p:extLst>
      <p:ext uri="{BB962C8B-B14F-4D97-AF65-F5344CB8AC3E}">
        <p14:creationId xmlns:p14="http://schemas.microsoft.com/office/powerpoint/2010/main" val="32824623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457200" y="1214438"/>
            <a:ext cx="7772400" cy="1470025"/>
          </a:xfrm>
        </p:spPr>
        <p:txBody>
          <a:bodyPr/>
          <a:lstStyle>
            <a:lvl1pPr>
              <a:defRPr/>
            </a:lvl1pPr>
          </a:lstStyle>
          <a:p>
            <a:pPr lvl="0"/>
            <a:r>
              <a:rPr lang="en-US" noProof="0" smtClean="0"/>
              <a:t>Click to edit Master title style</a:t>
            </a:r>
          </a:p>
        </p:txBody>
      </p:sp>
      <p:sp>
        <p:nvSpPr>
          <p:cNvPr id="9219" name="Rectangle 3"/>
          <p:cNvSpPr>
            <a:spLocks noGrp="1" noChangeArrowheads="1"/>
          </p:cNvSpPr>
          <p:nvPr>
            <p:ph type="subTitle" idx="1"/>
          </p:nvPr>
        </p:nvSpPr>
        <p:spPr>
          <a:xfrm>
            <a:off x="457200" y="2970213"/>
            <a:ext cx="6400800" cy="1752600"/>
          </a:xfrm>
        </p:spPr>
        <p:txBody>
          <a:bodyPr/>
          <a:lstStyle>
            <a:lvl1pPr marL="0" indent="0">
              <a:buFontTx/>
              <a:buNone/>
              <a:defRPr/>
            </a:lvl1pPr>
          </a:lstStyle>
          <a:p>
            <a:pPr lvl="0"/>
            <a:r>
              <a:rPr lang="en-US" noProof="0" smtClean="0"/>
              <a:t>Click to edit Master subtitle style</a:t>
            </a:r>
          </a:p>
        </p:txBody>
      </p:sp>
      <p:sp>
        <p:nvSpPr>
          <p:cNvPr id="9220" name="Rectangle 4"/>
          <p:cNvSpPr>
            <a:spLocks noGrp="1" noChangeArrowheads="1"/>
          </p:cNvSpPr>
          <p:nvPr>
            <p:ph type="dt" sz="half" idx="2"/>
          </p:nvPr>
        </p:nvSpPr>
        <p:spPr/>
        <p:txBody>
          <a:bodyPr/>
          <a:lstStyle>
            <a:lvl1pPr>
              <a:defRPr/>
            </a:lvl1pPr>
          </a:lstStyle>
          <a:p>
            <a:endParaRPr lang="en-US"/>
          </a:p>
        </p:txBody>
      </p:sp>
      <p:sp>
        <p:nvSpPr>
          <p:cNvPr id="9221" name="Rectangle 5"/>
          <p:cNvSpPr>
            <a:spLocks noGrp="1" noChangeArrowheads="1"/>
          </p:cNvSpPr>
          <p:nvPr>
            <p:ph type="ftr" sz="quarter" idx="3"/>
          </p:nvPr>
        </p:nvSpPr>
        <p:spPr/>
        <p:txBody>
          <a:bodyPr/>
          <a:lstStyle>
            <a:lvl1pPr>
              <a:defRPr/>
            </a:lvl1pPr>
          </a:lstStyle>
          <a:p>
            <a:r>
              <a:rPr lang="en-GB" smtClean="0"/>
              <a:t>Enterprise Concepts and Issues  © Goodfellow Publishers 2016</a:t>
            </a:r>
            <a:endParaRPr lang="en-US"/>
          </a:p>
        </p:txBody>
      </p:sp>
      <p:sp>
        <p:nvSpPr>
          <p:cNvPr id="9222" name="Rectangle 6"/>
          <p:cNvSpPr>
            <a:spLocks noGrp="1" noChangeArrowheads="1"/>
          </p:cNvSpPr>
          <p:nvPr>
            <p:ph type="sldNum" sz="quarter" idx="4"/>
          </p:nvPr>
        </p:nvSpPr>
        <p:spPr/>
        <p:txBody>
          <a:bodyPr/>
          <a:lstStyle>
            <a:lvl1pPr>
              <a:defRPr/>
            </a:lvl1pPr>
          </a:lstStyle>
          <a:p>
            <a:fld id="{A13FE773-261B-4A05-87EB-CF423A162D0B}" type="slidenum">
              <a:rPr lang="en-US"/>
              <a:pPr/>
              <a:t>‹#›</a:t>
            </a:fld>
            <a:endParaRPr lang="en-US"/>
          </a:p>
        </p:txBody>
      </p:sp>
      <p:sp>
        <p:nvSpPr>
          <p:cNvPr id="9223" name="Line 7"/>
          <p:cNvSpPr>
            <a:spLocks noChangeShapeType="1"/>
          </p:cNvSpPr>
          <p:nvPr/>
        </p:nvSpPr>
        <p:spPr bwMode="auto">
          <a:xfrm>
            <a:off x="495300" y="2743200"/>
            <a:ext cx="8153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58110A63-9B2A-44C4-8CAC-754EFA0B02A5}" type="slidenum">
              <a:rPr lang="en-US"/>
              <a:pPr/>
              <a:t>‹#›</a:t>
            </a:fld>
            <a:endParaRPr lang="en-US"/>
          </a:p>
        </p:txBody>
      </p:sp>
    </p:spTree>
    <p:extLst>
      <p:ext uri="{BB962C8B-B14F-4D97-AF65-F5344CB8AC3E}">
        <p14:creationId xmlns:p14="http://schemas.microsoft.com/office/powerpoint/2010/main" val="3876993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F068540F-6892-4B7A-B671-11FEE79A0C07}" type="slidenum">
              <a:rPr lang="en-US"/>
              <a:pPr/>
              <a:t>‹#›</a:t>
            </a:fld>
            <a:endParaRPr lang="en-US"/>
          </a:p>
        </p:txBody>
      </p:sp>
    </p:spTree>
    <p:extLst>
      <p:ext uri="{BB962C8B-B14F-4D97-AF65-F5344CB8AC3E}">
        <p14:creationId xmlns:p14="http://schemas.microsoft.com/office/powerpoint/2010/main" val="7862504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7" name="Slide Number Placeholder 6"/>
          <p:cNvSpPr>
            <a:spLocks noGrp="1"/>
          </p:cNvSpPr>
          <p:nvPr>
            <p:ph type="sldNum" sz="quarter" idx="12"/>
          </p:nvPr>
        </p:nvSpPr>
        <p:spPr/>
        <p:txBody>
          <a:bodyPr/>
          <a:lstStyle>
            <a:lvl1pPr>
              <a:defRPr/>
            </a:lvl1pPr>
          </a:lstStyle>
          <a:p>
            <a:fld id="{69C5EBE4-7FAA-46F9-BE41-13D87AE439B1}" type="slidenum">
              <a:rPr lang="en-US"/>
              <a:pPr/>
              <a:t>‹#›</a:t>
            </a:fld>
            <a:endParaRPr lang="en-US"/>
          </a:p>
        </p:txBody>
      </p:sp>
    </p:spTree>
    <p:extLst>
      <p:ext uri="{BB962C8B-B14F-4D97-AF65-F5344CB8AC3E}">
        <p14:creationId xmlns:p14="http://schemas.microsoft.com/office/powerpoint/2010/main" val="14281433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9" name="Slide Number Placeholder 8"/>
          <p:cNvSpPr>
            <a:spLocks noGrp="1"/>
          </p:cNvSpPr>
          <p:nvPr>
            <p:ph type="sldNum" sz="quarter" idx="12"/>
          </p:nvPr>
        </p:nvSpPr>
        <p:spPr/>
        <p:txBody>
          <a:bodyPr/>
          <a:lstStyle>
            <a:lvl1pPr>
              <a:defRPr/>
            </a:lvl1pPr>
          </a:lstStyle>
          <a:p>
            <a:fld id="{AFD94C53-7915-4460-BE68-1F2BA6A459DD}" type="slidenum">
              <a:rPr lang="en-US"/>
              <a:pPr/>
              <a:t>‹#›</a:t>
            </a:fld>
            <a:endParaRPr lang="en-US"/>
          </a:p>
        </p:txBody>
      </p:sp>
    </p:spTree>
    <p:extLst>
      <p:ext uri="{BB962C8B-B14F-4D97-AF65-F5344CB8AC3E}">
        <p14:creationId xmlns:p14="http://schemas.microsoft.com/office/powerpoint/2010/main" val="37118277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5" name="Slide Number Placeholder 4"/>
          <p:cNvSpPr>
            <a:spLocks noGrp="1"/>
          </p:cNvSpPr>
          <p:nvPr>
            <p:ph type="sldNum" sz="quarter" idx="12"/>
          </p:nvPr>
        </p:nvSpPr>
        <p:spPr/>
        <p:txBody>
          <a:bodyPr/>
          <a:lstStyle>
            <a:lvl1pPr>
              <a:defRPr/>
            </a:lvl1pPr>
          </a:lstStyle>
          <a:p>
            <a:fld id="{EFA79F36-6501-4DE7-8DB8-F0BBE1978CCB}" type="slidenum">
              <a:rPr lang="en-US"/>
              <a:pPr/>
              <a:t>‹#›</a:t>
            </a:fld>
            <a:endParaRPr lang="en-US"/>
          </a:p>
        </p:txBody>
      </p:sp>
    </p:spTree>
    <p:extLst>
      <p:ext uri="{BB962C8B-B14F-4D97-AF65-F5344CB8AC3E}">
        <p14:creationId xmlns:p14="http://schemas.microsoft.com/office/powerpoint/2010/main" val="31334038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4" name="Slide Number Placeholder 3"/>
          <p:cNvSpPr>
            <a:spLocks noGrp="1"/>
          </p:cNvSpPr>
          <p:nvPr>
            <p:ph type="sldNum" sz="quarter" idx="12"/>
          </p:nvPr>
        </p:nvSpPr>
        <p:spPr/>
        <p:txBody>
          <a:bodyPr/>
          <a:lstStyle>
            <a:lvl1pPr>
              <a:defRPr/>
            </a:lvl1pPr>
          </a:lstStyle>
          <a:p>
            <a:fld id="{D2590F9A-B248-47B8-AE9D-47A51261A36D}" type="slidenum">
              <a:rPr lang="en-US"/>
              <a:pPr/>
              <a:t>‹#›</a:t>
            </a:fld>
            <a:endParaRPr lang="en-US"/>
          </a:p>
        </p:txBody>
      </p:sp>
    </p:spTree>
    <p:extLst>
      <p:ext uri="{BB962C8B-B14F-4D97-AF65-F5344CB8AC3E}">
        <p14:creationId xmlns:p14="http://schemas.microsoft.com/office/powerpoint/2010/main" val="3198120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A3D2689F-CC35-46E3-B985-1AA418D6F517}" type="slidenum">
              <a:rPr lang="en-US"/>
              <a:pPr/>
              <a:t>‹#›</a:t>
            </a:fld>
            <a:endParaRPr lang="en-US"/>
          </a:p>
        </p:txBody>
      </p:sp>
    </p:spTree>
    <p:extLst>
      <p:ext uri="{BB962C8B-B14F-4D97-AF65-F5344CB8AC3E}">
        <p14:creationId xmlns:p14="http://schemas.microsoft.com/office/powerpoint/2010/main" val="35668727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7" name="Slide Number Placeholder 6"/>
          <p:cNvSpPr>
            <a:spLocks noGrp="1"/>
          </p:cNvSpPr>
          <p:nvPr>
            <p:ph type="sldNum" sz="quarter" idx="12"/>
          </p:nvPr>
        </p:nvSpPr>
        <p:spPr/>
        <p:txBody>
          <a:bodyPr/>
          <a:lstStyle>
            <a:lvl1pPr>
              <a:defRPr/>
            </a:lvl1pPr>
          </a:lstStyle>
          <a:p>
            <a:fld id="{933F99A0-A0CA-4326-86A8-6B7C79FB0B14}" type="slidenum">
              <a:rPr lang="en-US"/>
              <a:pPr/>
              <a:t>‹#›</a:t>
            </a:fld>
            <a:endParaRPr lang="en-US"/>
          </a:p>
        </p:txBody>
      </p:sp>
    </p:spTree>
    <p:extLst>
      <p:ext uri="{BB962C8B-B14F-4D97-AF65-F5344CB8AC3E}">
        <p14:creationId xmlns:p14="http://schemas.microsoft.com/office/powerpoint/2010/main" val="16274028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7" name="Slide Number Placeholder 6"/>
          <p:cNvSpPr>
            <a:spLocks noGrp="1"/>
          </p:cNvSpPr>
          <p:nvPr>
            <p:ph type="sldNum" sz="quarter" idx="12"/>
          </p:nvPr>
        </p:nvSpPr>
        <p:spPr/>
        <p:txBody>
          <a:bodyPr/>
          <a:lstStyle>
            <a:lvl1pPr>
              <a:defRPr/>
            </a:lvl1pPr>
          </a:lstStyle>
          <a:p>
            <a:fld id="{EBB9D9E1-4180-488D-A183-E1192E2FFCEF}" type="slidenum">
              <a:rPr lang="en-US"/>
              <a:pPr/>
              <a:t>‹#›</a:t>
            </a:fld>
            <a:endParaRPr lang="en-US"/>
          </a:p>
        </p:txBody>
      </p:sp>
    </p:spTree>
    <p:extLst>
      <p:ext uri="{BB962C8B-B14F-4D97-AF65-F5344CB8AC3E}">
        <p14:creationId xmlns:p14="http://schemas.microsoft.com/office/powerpoint/2010/main" val="18355665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30374905-C63C-4539-B9FB-CE4E39AEB047}" type="slidenum">
              <a:rPr lang="en-US"/>
              <a:pPr/>
              <a:t>‹#›</a:t>
            </a:fld>
            <a:endParaRPr lang="en-US"/>
          </a:p>
        </p:txBody>
      </p:sp>
    </p:spTree>
    <p:extLst>
      <p:ext uri="{BB962C8B-B14F-4D97-AF65-F5344CB8AC3E}">
        <p14:creationId xmlns:p14="http://schemas.microsoft.com/office/powerpoint/2010/main" val="22270438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6FBBD15C-AC7E-41B1-BF24-D97F8F227C9E}" type="slidenum">
              <a:rPr lang="en-US"/>
              <a:pPr/>
              <a:t>‹#›</a:t>
            </a:fld>
            <a:endParaRPr lang="en-US"/>
          </a:p>
        </p:txBody>
      </p:sp>
    </p:spTree>
    <p:extLst>
      <p:ext uri="{BB962C8B-B14F-4D97-AF65-F5344CB8AC3E}">
        <p14:creationId xmlns:p14="http://schemas.microsoft.com/office/powerpoint/2010/main" val="397258147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457200" y="1214438"/>
            <a:ext cx="7772400" cy="1470025"/>
          </a:xfrm>
        </p:spPr>
        <p:txBody>
          <a:bodyPr/>
          <a:lstStyle>
            <a:lvl1pPr>
              <a:defRPr/>
            </a:lvl1pPr>
          </a:lstStyle>
          <a:p>
            <a:pPr lvl="0"/>
            <a:r>
              <a:rPr lang="en-US" noProof="0" smtClean="0"/>
              <a:t>Click to edit Master title style</a:t>
            </a:r>
          </a:p>
        </p:txBody>
      </p:sp>
      <p:sp>
        <p:nvSpPr>
          <p:cNvPr id="11267" name="Rectangle 3"/>
          <p:cNvSpPr>
            <a:spLocks noGrp="1" noChangeArrowheads="1"/>
          </p:cNvSpPr>
          <p:nvPr>
            <p:ph type="subTitle" idx="1"/>
          </p:nvPr>
        </p:nvSpPr>
        <p:spPr>
          <a:xfrm>
            <a:off x="457200" y="2970213"/>
            <a:ext cx="6400800" cy="1752600"/>
          </a:xfrm>
        </p:spPr>
        <p:txBody>
          <a:bodyPr/>
          <a:lstStyle>
            <a:lvl1pPr marL="0" indent="0">
              <a:buFontTx/>
              <a:buNone/>
              <a:defRPr/>
            </a:lvl1pPr>
          </a:lstStyle>
          <a:p>
            <a:pPr lvl="0"/>
            <a:r>
              <a:rPr lang="en-US" noProof="0" smtClean="0"/>
              <a:t>Click to edit Master subtitle style</a:t>
            </a:r>
          </a:p>
        </p:txBody>
      </p:sp>
      <p:sp>
        <p:nvSpPr>
          <p:cNvPr id="11268" name="Rectangle 4"/>
          <p:cNvSpPr>
            <a:spLocks noGrp="1" noChangeArrowheads="1"/>
          </p:cNvSpPr>
          <p:nvPr>
            <p:ph type="dt" sz="half" idx="2"/>
          </p:nvPr>
        </p:nvSpPr>
        <p:spPr/>
        <p:txBody>
          <a:bodyPr/>
          <a:lstStyle>
            <a:lvl1pPr>
              <a:defRPr/>
            </a:lvl1pPr>
          </a:lstStyle>
          <a:p>
            <a:endParaRPr lang="en-US"/>
          </a:p>
        </p:txBody>
      </p:sp>
      <p:sp>
        <p:nvSpPr>
          <p:cNvPr id="11269" name="Rectangle 5"/>
          <p:cNvSpPr>
            <a:spLocks noGrp="1" noChangeArrowheads="1"/>
          </p:cNvSpPr>
          <p:nvPr>
            <p:ph type="ftr" sz="quarter" idx="3"/>
          </p:nvPr>
        </p:nvSpPr>
        <p:spPr/>
        <p:txBody>
          <a:bodyPr/>
          <a:lstStyle>
            <a:lvl1pPr>
              <a:defRPr/>
            </a:lvl1pPr>
          </a:lstStyle>
          <a:p>
            <a:r>
              <a:rPr lang="en-GB" smtClean="0"/>
              <a:t>Enterprise Concepts and Issues  © Goodfellow Publishers 2016</a:t>
            </a:r>
            <a:endParaRPr lang="en-US"/>
          </a:p>
        </p:txBody>
      </p:sp>
      <p:sp>
        <p:nvSpPr>
          <p:cNvPr id="11270" name="Rectangle 6"/>
          <p:cNvSpPr>
            <a:spLocks noGrp="1" noChangeArrowheads="1"/>
          </p:cNvSpPr>
          <p:nvPr>
            <p:ph type="sldNum" sz="quarter" idx="4"/>
          </p:nvPr>
        </p:nvSpPr>
        <p:spPr/>
        <p:txBody>
          <a:bodyPr/>
          <a:lstStyle>
            <a:lvl1pPr>
              <a:defRPr/>
            </a:lvl1pPr>
          </a:lstStyle>
          <a:p>
            <a:fld id="{2571084C-F6EE-4D10-9450-C042A021E131}" type="slidenum">
              <a:rPr lang="en-US"/>
              <a:pPr/>
              <a:t>‹#›</a:t>
            </a:fld>
            <a:endParaRPr lang="en-US"/>
          </a:p>
        </p:txBody>
      </p:sp>
      <p:sp>
        <p:nvSpPr>
          <p:cNvPr id="11271" name="Line 7"/>
          <p:cNvSpPr>
            <a:spLocks noChangeShapeType="1"/>
          </p:cNvSpPr>
          <p:nvPr/>
        </p:nvSpPr>
        <p:spPr bwMode="auto">
          <a:xfrm>
            <a:off x="495300" y="2743200"/>
            <a:ext cx="8153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030DB6CF-E489-458B-8EC9-20E83C69CFEC}" type="slidenum">
              <a:rPr lang="en-US"/>
              <a:pPr/>
              <a:t>‹#›</a:t>
            </a:fld>
            <a:endParaRPr lang="en-US"/>
          </a:p>
        </p:txBody>
      </p:sp>
    </p:spTree>
    <p:extLst>
      <p:ext uri="{BB962C8B-B14F-4D97-AF65-F5344CB8AC3E}">
        <p14:creationId xmlns:p14="http://schemas.microsoft.com/office/powerpoint/2010/main" val="25938450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0FF8C5E5-F547-454A-A35C-58839EF0F5DD}" type="slidenum">
              <a:rPr lang="en-US"/>
              <a:pPr/>
              <a:t>‹#›</a:t>
            </a:fld>
            <a:endParaRPr lang="en-US"/>
          </a:p>
        </p:txBody>
      </p:sp>
    </p:spTree>
    <p:extLst>
      <p:ext uri="{BB962C8B-B14F-4D97-AF65-F5344CB8AC3E}">
        <p14:creationId xmlns:p14="http://schemas.microsoft.com/office/powerpoint/2010/main" val="4787063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7" name="Slide Number Placeholder 6"/>
          <p:cNvSpPr>
            <a:spLocks noGrp="1"/>
          </p:cNvSpPr>
          <p:nvPr>
            <p:ph type="sldNum" sz="quarter" idx="12"/>
          </p:nvPr>
        </p:nvSpPr>
        <p:spPr/>
        <p:txBody>
          <a:bodyPr/>
          <a:lstStyle>
            <a:lvl1pPr>
              <a:defRPr/>
            </a:lvl1pPr>
          </a:lstStyle>
          <a:p>
            <a:fld id="{19C7D27E-806C-4F7F-9384-1A22D00E76F1}" type="slidenum">
              <a:rPr lang="en-US"/>
              <a:pPr/>
              <a:t>‹#›</a:t>
            </a:fld>
            <a:endParaRPr lang="en-US"/>
          </a:p>
        </p:txBody>
      </p:sp>
    </p:spTree>
    <p:extLst>
      <p:ext uri="{BB962C8B-B14F-4D97-AF65-F5344CB8AC3E}">
        <p14:creationId xmlns:p14="http://schemas.microsoft.com/office/powerpoint/2010/main" val="7524540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9" name="Slide Number Placeholder 8"/>
          <p:cNvSpPr>
            <a:spLocks noGrp="1"/>
          </p:cNvSpPr>
          <p:nvPr>
            <p:ph type="sldNum" sz="quarter" idx="12"/>
          </p:nvPr>
        </p:nvSpPr>
        <p:spPr/>
        <p:txBody>
          <a:bodyPr/>
          <a:lstStyle>
            <a:lvl1pPr>
              <a:defRPr/>
            </a:lvl1pPr>
          </a:lstStyle>
          <a:p>
            <a:fld id="{B7FAAE71-A5CC-4C3F-8045-F7B3212F3DA1}" type="slidenum">
              <a:rPr lang="en-US"/>
              <a:pPr/>
              <a:t>‹#›</a:t>
            </a:fld>
            <a:endParaRPr lang="en-US"/>
          </a:p>
        </p:txBody>
      </p:sp>
    </p:spTree>
    <p:extLst>
      <p:ext uri="{BB962C8B-B14F-4D97-AF65-F5344CB8AC3E}">
        <p14:creationId xmlns:p14="http://schemas.microsoft.com/office/powerpoint/2010/main" val="374160861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5" name="Slide Number Placeholder 4"/>
          <p:cNvSpPr>
            <a:spLocks noGrp="1"/>
          </p:cNvSpPr>
          <p:nvPr>
            <p:ph type="sldNum" sz="quarter" idx="12"/>
          </p:nvPr>
        </p:nvSpPr>
        <p:spPr/>
        <p:txBody>
          <a:bodyPr/>
          <a:lstStyle>
            <a:lvl1pPr>
              <a:defRPr/>
            </a:lvl1pPr>
          </a:lstStyle>
          <a:p>
            <a:fld id="{CA66FA70-BD42-429F-890E-112F0265DD19}" type="slidenum">
              <a:rPr lang="en-US"/>
              <a:pPr/>
              <a:t>‹#›</a:t>
            </a:fld>
            <a:endParaRPr lang="en-US"/>
          </a:p>
        </p:txBody>
      </p:sp>
    </p:spTree>
    <p:extLst>
      <p:ext uri="{BB962C8B-B14F-4D97-AF65-F5344CB8AC3E}">
        <p14:creationId xmlns:p14="http://schemas.microsoft.com/office/powerpoint/2010/main" val="1889243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7" name="Slide Number Placeholder 6"/>
          <p:cNvSpPr>
            <a:spLocks noGrp="1"/>
          </p:cNvSpPr>
          <p:nvPr>
            <p:ph type="sldNum" sz="quarter" idx="12"/>
          </p:nvPr>
        </p:nvSpPr>
        <p:spPr/>
        <p:txBody>
          <a:bodyPr/>
          <a:lstStyle>
            <a:lvl1pPr>
              <a:defRPr/>
            </a:lvl1pPr>
          </a:lstStyle>
          <a:p>
            <a:fld id="{F814D7E2-5395-4153-80C4-7D64ADB234F0}" type="slidenum">
              <a:rPr lang="en-US"/>
              <a:pPr/>
              <a:t>‹#›</a:t>
            </a:fld>
            <a:endParaRPr lang="en-US"/>
          </a:p>
        </p:txBody>
      </p:sp>
    </p:spTree>
    <p:extLst>
      <p:ext uri="{BB962C8B-B14F-4D97-AF65-F5344CB8AC3E}">
        <p14:creationId xmlns:p14="http://schemas.microsoft.com/office/powerpoint/2010/main" val="30957202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4" name="Slide Number Placeholder 3"/>
          <p:cNvSpPr>
            <a:spLocks noGrp="1"/>
          </p:cNvSpPr>
          <p:nvPr>
            <p:ph type="sldNum" sz="quarter" idx="12"/>
          </p:nvPr>
        </p:nvSpPr>
        <p:spPr/>
        <p:txBody>
          <a:bodyPr/>
          <a:lstStyle>
            <a:lvl1pPr>
              <a:defRPr/>
            </a:lvl1pPr>
          </a:lstStyle>
          <a:p>
            <a:fld id="{AB282AB6-3ED3-45BB-82C5-5538FA324E4C}" type="slidenum">
              <a:rPr lang="en-US"/>
              <a:pPr/>
              <a:t>‹#›</a:t>
            </a:fld>
            <a:endParaRPr lang="en-US"/>
          </a:p>
        </p:txBody>
      </p:sp>
    </p:spTree>
    <p:extLst>
      <p:ext uri="{BB962C8B-B14F-4D97-AF65-F5344CB8AC3E}">
        <p14:creationId xmlns:p14="http://schemas.microsoft.com/office/powerpoint/2010/main" val="24534322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7" name="Slide Number Placeholder 6"/>
          <p:cNvSpPr>
            <a:spLocks noGrp="1"/>
          </p:cNvSpPr>
          <p:nvPr>
            <p:ph type="sldNum" sz="quarter" idx="12"/>
          </p:nvPr>
        </p:nvSpPr>
        <p:spPr/>
        <p:txBody>
          <a:bodyPr/>
          <a:lstStyle>
            <a:lvl1pPr>
              <a:defRPr/>
            </a:lvl1pPr>
          </a:lstStyle>
          <a:p>
            <a:fld id="{93406300-A97B-4984-9237-79D05E8CC337}" type="slidenum">
              <a:rPr lang="en-US"/>
              <a:pPr/>
              <a:t>‹#›</a:t>
            </a:fld>
            <a:endParaRPr lang="en-US"/>
          </a:p>
        </p:txBody>
      </p:sp>
    </p:spTree>
    <p:extLst>
      <p:ext uri="{BB962C8B-B14F-4D97-AF65-F5344CB8AC3E}">
        <p14:creationId xmlns:p14="http://schemas.microsoft.com/office/powerpoint/2010/main" val="135987583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7" name="Slide Number Placeholder 6"/>
          <p:cNvSpPr>
            <a:spLocks noGrp="1"/>
          </p:cNvSpPr>
          <p:nvPr>
            <p:ph type="sldNum" sz="quarter" idx="12"/>
          </p:nvPr>
        </p:nvSpPr>
        <p:spPr/>
        <p:txBody>
          <a:bodyPr/>
          <a:lstStyle>
            <a:lvl1pPr>
              <a:defRPr/>
            </a:lvl1pPr>
          </a:lstStyle>
          <a:p>
            <a:fld id="{968B6B08-D5F3-4C7B-9199-983877A890A7}" type="slidenum">
              <a:rPr lang="en-US"/>
              <a:pPr/>
              <a:t>‹#›</a:t>
            </a:fld>
            <a:endParaRPr lang="en-US"/>
          </a:p>
        </p:txBody>
      </p:sp>
    </p:spTree>
    <p:extLst>
      <p:ext uri="{BB962C8B-B14F-4D97-AF65-F5344CB8AC3E}">
        <p14:creationId xmlns:p14="http://schemas.microsoft.com/office/powerpoint/2010/main" val="426501157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2593B72C-DAA6-4113-9C2B-8F6C17F46F23}" type="slidenum">
              <a:rPr lang="en-US"/>
              <a:pPr/>
              <a:t>‹#›</a:t>
            </a:fld>
            <a:endParaRPr lang="en-US"/>
          </a:p>
        </p:txBody>
      </p:sp>
    </p:spTree>
    <p:extLst>
      <p:ext uri="{BB962C8B-B14F-4D97-AF65-F5344CB8AC3E}">
        <p14:creationId xmlns:p14="http://schemas.microsoft.com/office/powerpoint/2010/main" val="28975831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36B53220-3896-4B3C-86BA-8FC9E57C76AD}" type="slidenum">
              <a:rPr lang="en-US"/>
              <a:pPr/>
              <a:t>‹#›</a:t>
            </a:fld>
            <a:endParaRPr lang="en-US"/>
          </a:p>
        </p:txBody>
      </p:sp>
    </p:spTree>
    <p:extLst>
      <p:ext uri="{BB962C8B-B14F-4D97-AF65-F5344CB8AC3E}">
        <p14:creationId xmlns:p14="http://schemas.microsoft.com/office/powerpoint/2010/main" val="2336071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457200" y="1214438"/>
            <a:ext cx="7772400" cy="1470025"/>
          </a:xfrm>
        </p:spPr>
        <p:txBody>
          <a:bodyPr/>
          <a:lstStyle>
            <a:lvl1pPr>
              <a:defRPr/>
            </a:lvl1pPr>
          </a:lstStyle>
          <a:p>
            <a:pPr lvl="0"/>
            <a:r>
              <a:rPr lang="en-US" noProof="0" smtClean="0"/>
              <a:t>Click to edit Master title style</a:t>
            </a:r>
          </a:p>
        </p:txBody>
      </p:sp>
      <p:sp>
        <p:nvSpPr>
          <p:cNvPr id="13315" name="Rectangle 3"/>
          <p:cNvSpPr>
            <a:spLocks noGrp="1" noChangeArrowheads="1"/>
          </p:cNvSpPr>
          <p:nvPr>
            <p:ph type="subTitle" idx="1"/>
          </p:nvPr>
        </p:nvSpPr>
        <p:spPr>
          <a:xfrm>
            <a:off x="457200" y="2970213"/>
            <a:ext cx="6400800" cy="1752600"/>
          </a:xfrm>
        </p:spPr>
        <p:txBody>
          <a:bodyPr/>
          <a:lstStyle>
            <a:lvl1pPr marL="0" indent="0">
              <a:buFontTx/>
              <a:buNone/>
              <a:defRPr/>
            </a:lvl1pPr>
          </a:lstStyle>
          <a:p>
            <a:pPr lvl="0"/>
            <a:r>
              <a:rPr lang="en-US" noProof="0" smtClean="0"/>
              <a:t>Click to edit Master subtitle style</a:t>
            </a:r>
          </a:p>
        </p:txBody>
      </p:sp>
      <p:sp>
        <p:nvSpPr>
          <p:cNvPr id="13316" name="Rectangle 4"/>
          <p:cNvSpPr>
            <a:spLocks noGrp="1" noChangeArrowheads="1"/>
          </p:cNvSpPr>
          <p:nvPr>
            <p:ph type="dt" sz="half" idx="2"/>
          </p:nvPr>
        </p:nvSpPr>
        <p:spPr/>
        <p:txBody>
          <a:bodyPr/>
          <a:lstStyle>
            <a:lvl1pPr>
              <a:defRPr/>
            </a:lvl1pPr>
          </a:lstStyle>
          <a:p>
            <a:endParaRPr lang="en-US"/>
          </a:p>
        </p:txBody>
      </p:sp>
      <p:sp>
        <p:nvSpPr>
          <p:cNvPr id="13317" name="Rectangle 5"/>
          <p:cNvSpPr>
            <a:spLocks noGrp="1" noChangeArrowheads="1"/>
          </p:cNvSpPr>
          <p:nvPr>
            <p:ph type="ftr" sz="quarter" idx="3"/>
          </p:nvPr>
        </p:nvSpPr>
        <p:spPr/>
        <p:txBody>
          <a:bodyPr/>
          <a:lstStyle>
            <a:lvl1pPr>
              <a:defRPr/>
            </a:lvl1pPr>
          </a:lstStyle>
          <a:p>
            <a:r>
              <a:rPr lang="en-GB" smtClean="0"/>
              <a:t>Enterprise Concepts and Issues  © Goodfellow Publishers 2016</a:t>
            </a:r>
            <a:endParaRPr lang="en-US"/>
          </a:p>
        </p:txBody>
      </p:sp>
      <p:sp>
        <p:nvSpPr>
          <p:cNvPr id="13318" name="Rectangle 6"/>
          <p:cNvSpPr>
            <a:spLocks noGrp="1" noChangeArrowheads="1"/>
          </p:cNvSpPr>
          <p:nvPr>
            <p:ph type="sldNum" sz="quarter" idx="4"/>
          </p:nvPr>
        </p:nvSpPr>
        <p:spPr/>
        <p:txBody>
          <a:bodyPr/>
          <a:lstStyle>
            <a:lvl1pPr>
              <a:defRPr/>
            </a:lvl1pPr>
          </a:lstStyle>
          <a:p>
            <a:fld id="{5FFD2C60-E9C5-4ADB-9075-65E542E5CBEC}" type="slidenum">
              <a:rPr lang="en-US"/>
              <a:pPr/>
              <a:t>‹#›</a:t>
            </a:fld>
            <a:endParaRPr lang="en-US"/>
          </a:p>
        </p:txBody>
      </p:sp>
      <p:sp>
        <p:nvSpPr>
          <p:cNvPr id="13319" name="Line 7"/>
          <p:cNvSpPr>
            <a:spLocks noChangeShapeType="1"/>
          </p:cNvSpPr>
          <p:nvPr/>
        </p:nvSpPr>
        <p:spPr bwMode="auto">
          <a:xfrm>
            <a:off x="495300" y="2743200"/>
            <a:ext cx="8153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B7EF5578-80D9-4F6C-B822-7E03E7E5BB13}" type="slidenum">
              <a:rPr lang="en-US"/>
              <a:pPr/>
              <a:t>‹#›</a:t>
            </a:fld>
            <a:endParaRPr lang="en-US"/>
          </a:p>
        </p:txBody>
      </p:sp>
    </p:spTree>
    <p:extLst>
      <p:ext uri="{BB962C8B-B14F-4D97-AF65-F5344CB8AC3E}">
        <p14:creationId xmlns:p14="http://schemas.microsoft.com/office/powerpoint/2010/main" val="252902502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F80C4868-130B-4FDF-B003-F9FAE5C10521}" type="slidenum">
              <a:rPr lang="en-US"/>
              <a:pPr/>
              <a:t>‹#›</a:t>
            </a:fld>
            <a:endParaRPr lang="en-US"/>
          </a:p>
        </p:txBody>
      </p:sp>
    </p:spTree>
    <p:extLst>
      <p:ext uri="{BB962C8B-B14F-4D97-AF65-F5344CB8AC3E}">
        <p14:creationId xmlns:p14="http://schemas.microsoft.com/office/powerpoint/2010/main" val="423675519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7" name="Slide Number Placeholder 6"/>
          <p:cNvSpPr>
            <a:spLocks noGrp="1"/>
          </p:cNvSpPr>
          <p:nvPr>
            <p:ph type="sldNum" sz="quarter" idx="12"/>
          </p:nvPr>
        </p:nvSpPr>
        <p:spPr/>
        <p:txBody>
          <a:bodyPr/>
          <a:lstStyle>
            <a:lvl1pPr>
              <a:defRPr/>
            </a:lvl1pPr>
          </a:lstStyle>
          <a:p>
            <a:fld id="{B087ED19-81B8-43A0-ABF2-FB2459D14110}" type="slidenum">
              <a:rPr lang="en-US"/>
              <a:pPr/>
              <a:t>‹#›</a:t>
            </a:fld>
            <a:endParaRPr lang="en-US"/>
          </a:p>
        </p:txBody>
      </p:sp>
    </p:spTree>
    <p:extLst>
      <p:ext uri="{BB962C8B-B14F-4D97-AF65-F5344CB8AC3E}">
        <p14:creationId xmlns:p14="http://schemas.microsoft.com/office/powerpoint/2010/main" val="40946150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9" name="Slide Number Placeholder 8"/>
          <p:cNvSpPr>
            <a:spLocks noGrp="1"/>
          </p:cNvSpPr>
          <p:nvPr>
            <p:ph type="sldNum" sz="quarter" idx="12"/>
          </p:nvPr>
        </p:nvSpPr>
        <p:spPr/>
        <p:txBody>
          <a:bodyPr/>
          <a:lstStyle>
            <a:lvl1pPr>
              <a:defRPr/>
            </a:lvl1pPr>
          </a:lstStyle>
          <a:p>
            <a:fld id="{0C6E5B69-F0E3-472B-87C0-2DF1E393E822}" type="slidenum">
              <a:rPr lang="en-US"/>
              <a:pPr/>
              <a:t>‹#›</a:t>
            </a:fld>
            <a:endParaRPr lang="en-US"/>
          </a:p>
        </p:txBody>
      </p:sp>
    </p:spTree>
    <p:extLst>
      <p:ext uri="{BB962C8B-B14F-4D97-AF65-F5344CB8AC3E}">
        <p14:creationId xmlns:p14="http://schemas.microsoft.com/office/powerpoint/2010/main" val="3838067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9" name="Slide Number Placeholder 8"/>
          <p:cNvSpPr>
            <a:spLocks noGrp="1"/>
          </p:cNvSpPr>
          <p:nvPr>
            <p:ph type="sldNum" sz="quarter" idx="12"/>
          </p:nvPr>
        </p:nvSpPr>
        <p:spPr/>
        <p:txBody>
          <a:bodyPr/>
          <a:lstStyle>
            <a:lvl1pPr>
              <a:defRPr/>
            </a:lvl1pPr>
          </a:lstStyle>
          <a:p>
            <a:fld id="{ECA80D12-58DE-4B8C-AA45-0AB2968DA2C8}" type="slidenum">
              <a:rPr lang="en-US"/>
              <a:pPr/>
              <a:t>‹#›</a:t>
            </a:fld>
            <a:endParaRPr lang="en-US"/>
          </a:p>
        </p:txBody>
      </p:sp>
    </p:spTree>
    <p:extLst>
      <p:ext uri="{BB962C8B-B14F-4D97-AF65-F5344CB8AC3E}">
        <p14:creationId xmlns:p14="http://schemas.microsoft.com/office/powerpoint/2010/main" val="186402264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5" name="Slide Number Placeholder 4"/>
          <p:cNvSpPr>
            <a:spLocks noGrp="1"/>
          </p:cNvSpPr>
          <p:nvPr>
            <p:ph type="sldNum" sz="quarter" idx="12"/>
          </p:nvPr>
        </p:nvSpPr>
        <p:spPr/>
        <p:txBody>
          <a:bodyPr/>
          <a:lstStyle>
            <a:lvl1pPr>
              <a:defRPr/>
            </a:lvl1pPr>
          </a:lstStyle>
          <a:p>
            <a:fld id="{C0775F08-813F-4436-B019-16DB951A7288}" type="slidenum">
              <a:rPr lang="en-US"/>
              <a:pPr/>
              <a:t>‹#›</a:t>
            </a:fld>
            <a:endParaRPr lang="en-US"/>
          </a:p>
        </p:txBody>
      </p:sp>
    </p:spTree>
    <p:extLst>
      <p:ext uri="{BB962C8B-B14F-4D97-AF65-F5344CB8AC3E}">
        <p14:creationId xmlns:p14="http://schemas.microsoft.com/office/powerpoint/2010/main" val="19542666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4" name="Slide Number Placeholder 3"/>
          <p:cNvSpPr>
            <a:spLocks noGrp="1"/>
          </p:cNvSpPr>
          <p:nvPr>
            <p:ph type="sldNum" sz="quarter" idx="12"/>
          </p:nvPr>
        </p:nvSpPr>
        <p:spPr/>
        <p:txBody>
          <a:bodyPr/>
          <a:lstStyle>
            <a:lvl1pPr>
              <a:defRPr/>
            </a:lvl1pPr>
          </a:lstStyle>
          <a:p>
            <a:fld id="{2328BB6C-A25C-49BE-9EA8-9BD839F2F768}" type="slidenum">
              <a:rPr lang="en-US"/>
              <a:pPr/>
              <a:t>‹#›</a:t>
            </a:fld>
            <a:endParaRPr lang="en-US"/>
          </a:p>
        </p:txBody>
      </p:sp>
    </p:spTree>
    <p:extLst>
      <p:ext uri="{BB962C8B-B14F-4D97-AF65-F5344CB8AC3E}">
        <p14:creationId xmlns:p14="http://schemas.microsoft.com/office/powerpoint/2010/main" val="285777799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7" name="Slide Number Placeholder 6"/>
          <p:cNvSpPr>
            <a:spLocks noGrp="1"/>
          </p:cNvSpPr>
          <p:nvPr>
            <p:ph type="sldNum" sz="quarter" idx="12"/>
          </p:nvPr>
        </p:nvSpPr>
        <p:spPr/>
        <p:txBody>
          <a:bodyPr/>
          <a:lstStyle>
            <a:lvl1pPr>
              <a:defRPr/>
            </a:lvl1pPr>
          </a:lstStyle>
          <a:p>
            <a:fld id="{B26BA6A6-B49B-4BF1-9C4C-CC05FE009AB7}" type="slidenum">
              <a:rPr lang="en-US"/>
              <a:pPr/>
              <a:t>‹#›</a:t>
            </a:fld>
            <a:endParaRPr lang="en-US"/>
          </a:p>
        </p:txBody>
      </p:sp>
    </p:spTree>
    <p:extLst>
      <p:ext uri="{BB962C8B-B14F-4D97-AF65-F5344CB8AC3E}">
        <p14:creationId xmlns:p14="http://schemas.microsoft.com/office/powerpoint/2010/main" val="165378718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7" name="Slide Number Placeholder 6"/>
          <p:cNvSpPr>
            <a:spLocks noGrp="1"/>
          </p:cNvSpPr>
          <p:nvPr>
            <p:ph type="sldNum" sz="quarter" idx="12"/>
          </p:nvPr>
        </p:nvSpPr>
        <p:spPr/>
        <p:txBody>
          <a:bodyPr/>
          <a:lstStyle>
            <a:lvl1pPr>
              <a:defRPr/>
            </a:lvl1pPr>
          </a:lstStyle>
          <a:p>
            <a:fld id="{D0702B19-F5E8-45D7-BD32-42350A58039A}" type="slidenum">
              <a:rPr lang="en-US"/>
              <a:pPr/>
              <a:t>‹#›</a:t>
            </a:fld>
            <a:endParaRPr lang="en-US"/>
          </a:p>
        </p:txBody>
      </p:sp>
    </p:spTree>
    <p:extLst>
      <p:ext uri="{BB962C8B-B14F-4D97-AF65-F5344CB8AC3E}">
        <p14:creationId xmlns:p14="http://schemas.microsoft.com/office/powerpoint/2010/main" val="99490435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E9D6955D-846D-43D7-8FC5-1F408CEBC39D}" type="slidenum">
              <a:rPr lang="en-US"/>
              <a:pPr/>
              <a:t>‹#›</a:t>
            </a:fld>
            <a:endParaRPr lang="en-US"/>
          </a:p>
        </p:txBody>
      </p:sp>
    </p:spTree>
    <p:extLst>
      <p:ext uri="{BB962C8B-B14F-4D97-AF65-F5344CB8AC3E}">
        <p14:creationId xmlns:p14="http://schemas.microsoft.com/office/powerpoint/2010/main" val="394623368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6" name="Slide Number Placeholder 5"/>
          <p:cNvSpPr>
            <a:spLocks noGrp="1"/>
          </p:cNvSpPr>
          <p:nvPr>
            <p:ph type="sldNum" sz="quarter" idx="12"/>
          </p:nvPr>
        </p:nvSpPr>
        <p:spPr/>
        <p:txBody>
          <a:bodyPr/>
          <a:lstStyle>
            <a:lvl1pPr>
              <a:defRPr/>
            </a:lvl1pPr>
          </a:lstStyle>
          <a:p>
            <a:fld id="{25A9C8DB-FBC6-4B90-913A-FC12860EE8D7}" type="slidenum">
              <a:rPr lang="en-US"/>
              <a:pPr/>
              <a:t>‹#›</a:t>
            </a:fld>
            <a:endParaRPr lang="en-US"/>
          </a:p>
        </p:txBody>
      </p:sp>
    </p:spTree>
    <p:extLst>
      <p:ext uri="{BB962C8B-B14F-4D97-AF65-F5344CB8AC3E}">
        <p14:creationId xmlns:p14="http://schemas.microsoft.com/office/powerpoint/2010/main" val="683995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5" name="Slide Number Placeholder 4"/>
          <p:cNvSpPr>
            <a:spLocks noGrp="1"/>
          </p:cNvSpPr>
          <p:nvPr>
            <p:ph type="sldNum" sz="quarter" idx="12"/>
          </p:nvPr>
        </p:nvSpPr>
        <p:spPr/>
        <p:txBody>
          <a:bodyPr/>
          <a:lstStyle>
            <a:lvl1pPr>
              <a:defRPr/>
            </a:lvl1pPr>
          </a:lstStyle>
          <a:p>
            <a:fld id="{485CE06C-D67B-4D69-BB8C-5BF181AC2DA3}" type="slidenum">
              <a:rPr lang="en-US"/>
              <a:pPr/>
              <a:t>‹#›</a:t>
            </a:fld>
            <a:endParaRPr lang="en-US"/>
          </a:p>
        </p:txBody>
      </p:sp>
    </p:spTree>
    <p:extLst>
      <p:ext uri="{BB962C8B-B14F-4D97-AF65-F5344CB8AC3E}">
        <p14:creationId xmlns:p14="http://schemas.microsoft.com/office/powerpoint/2010/main" val="2990114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4" name="Slide Number Placeholder 3"/>
          <p:cNvSpPr>
            <a:spLocks noGrp="1"/>
          </p:cNvSpPr>
          <p:nvPr>
            <p:ph type="sldNum" sz="quarter" idx="12"/>
          </p:nvPr>
        </p:nvSpPr>
        <p:spPr/>
        <p:txBody>
          <a:bodyPr/>
          <a:lstStyle>
            <a:lvl1pPr>
              <a:defRPr/>
            </a:lvl1pPr>
          </a:lstStyle>
          <a:p>
            <a:fld id="{96AD3042-E2A4-47CB-8FE9-2DC0BB33CA66}" type="slidenum">
              <a:rPr lang="en-US"/>
              <a:pPr/>
              <a:t>‹#›</a:t>
            </a:fld>
            <a:endParaRPr lang="en-US"/>
          </a:p>
        </p:txBody>
      </p:sp>
    </p:spTree>
    <p:extLst>
      <p:ext uri="{BB962C8B-B14F-4D97-AF65-F5344CB8AC3E}">
        <p14:creationId xmlns:p14="http://schemas.microsoft.com/office/powerpoint/2010/main" val="1215750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7" name="Slide Number Placeholder 6"/>
          <p:cNvSpPr>
            <a:spLocks noGrp="1"/>
          </p:cNvSpPr>
          <p:nvPr>
            <p:ph type="sldNum" sz="quarter" idx="12"/>
          </p:nvPr>
        </p:nvSpPr>
        <p:spPr/>
        <p:txBody>
          <a:bodyPr/>
          <a:lstStyle>
            <a:lvl1pPr>
              <a:defRPr/>
            </a:lvl1pPr>
          </a:lstStyle>
          <a:p>
            <a:fld id="{ABCC56C9-BBA3-4202-BD1C-642CC0942717}" type="slidenum">
              <a:rPr lang="en-US"/>
              <a:pPr/>
              <a:t>‹#›</a:t>
            </a:fld>
            <a:endParaRPr lang="en-US"/>
          </a:p>
        </p:txBody>
      </p:sp>
    </p:spTree>
    <p:extLst>
      <p:ext uri="{BB962C8B-B14F-4D97-AF65-F5344CB8AC3E}">
        <p14:creationId xmlns:p14="http://schemas.microsoft.com/office/powerpoint/2010/main" val="939783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Enterprise Concepts and Issues  © Goodfellow Publishers 2016</a:t>
            </a:r>
            <a:endParaRPr lang="en-US"/>
          </a:p>
        </p:txBody>
      </p:sp>
      <p:sp>
        <p:nvSpPr>
          <p:cNvPr id="7" name="Slide Number Placeholder 6"/>
          <p:cNvSpPr>
            <a:spLocks noGrp="1"/>
          </p:cNvSpPr>
          <p:nvPr>
            <p:ph type="sldNum" sz="quarter" idx="12"/>
          </p:nvPr>
        </p:nvSpPr>
        <p:spPr/>
        <p:txBody>
          <a:bodyPr/>
          <a:lstStyle>
            <a:lvl1pPr>
              <a:defRPr/>
            </a:lvl1pPr>
          </a:lstStyle>
          <a:p>
            <a:fld id="{C7233347-8FA5-4BDB-9859-36709E3F51C8}" type="slidenum">
              <a:rPr lang="en-US"/>
              <a:pPr/>
              <a:t>‹#›</a:t>
            </a:fld>
            <a:endParaRPr lang="en-US"/>
          </a:p>
        </p:txBody>
      </p:sp>
    </p:spTree>
    <p:extLst>
      <p:ext uri="{BB962C8B-B14F-4D97-AF65-F5344CB8AC3E}">
        <p14:creationId xmlns:p14="http://schemas.microsoft.com/office/powerpoint/2010/main" val="1991278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83000" t="-3000" r="-1000" b="80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GB" smtClean="0"/>
              <a:t>Enterprise Concepts and Issues  © Goodfellow Publishers 2016</a:t>
            </a: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8583711-47CB-4FB8-B924-A12833241348}" type="slidenum">
              <a:rPr lang="en-US"/>
              <a:pPr/>
              <a:t>‹#›</a:t>
            </a:fld>
            <a:endParaRPr lang="en-US"/>
          </a:p>
        </p:txBody>
      </p:sp>
      <p:sp>
        <p:nvSpPr>
          <p:cNvPr id="1031" name="Line 7"/>
          <p:cNvSpPr>
            <a:spLocks noChangeShapeType="1"/>
          </p:cNvSpPr>
          <p:nvPr/>
        </p:nvSpPr>
        <p:spPr bwMode="auto">
          <a:xfrm>
            <a:off x="495300" y="1447800"/>
            <a:ext cx="8153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dk2" tx1="lt1" bg2="dk1" tx2="lt2" accent1="accent1" accent2="accent2" accent3="accent3" accent4="accent4" accent5="accent5" accent6="accent6" hlink="hlink" folHlink="folHlink"/>
  <p:sldLayoutIdLst>
    <p:sldLayoutId id="2147483649"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sldNum="0" hdr="0" dt="0"/>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defRPr>
      </a:lvl2pPr>
      <a:lvl3pPr algn="l" rtl="0" eaLnBrk="1" fontAlgn="base" hangingPunct="1">
        <a:spcBef>
          <a:spcPct val="0"/>
        </a:spcBef>
        <a:spcAft>
          <a:spcPct val="0"/>
        </a:spcAft>
        <a:defRPr sz="4400">
          <a:solidFill>
            <a:schemeClr val="tx2"/>
          </a:solidFill>
          <a:latin typeface="Arial" charset="0"/>
        </a:defRPr>
      </a:lvl3pPr>
      <a:lvl4pPr algn="l" rtl="0" eaLnBrk="1" fontAlgn="base" hangingPunct="1">
        <a:spcBef>
          <a:spcPct val="0"/>
        </a:spcBef>
        <a:spcAft>
          <a:spcPct val="0"/>
        </a:spcAft>
        <a:defRPr sz="4400">
          <a:solidFill>
            <a:schemeClr val="tx2"/>
          </a:solidFill>
          <a:latin typeface="Arial" charset="0"/>
        </a:defRPr>
      </a:lvl4pPr>
      <a:lvl5pPr algn="l" rtl="0" eaLnBrk="1" fontAlgn="base" hangingPunct="1">
        <a:spcBef>
          <a:spcPct val="0"/>
        </a:spcBef>
        <a:spcAft>
          <a:spcPct val="0"/>
        </a:spcAft>
        <a:defRPr sz="4400">
          <a:solidFill>
            <a:schemeClr val="tx2"/>
          </a:solidFill>
          <a:latin typeface="Arial" charset="0"/>
        </a:defRPr>
      </a:lvl5pPr>
      <a:lvl6pPr marL="457200" algn="l" rtl="0" eaLnBrk="1" fontAlgn="base" hangingPunct="1">
        <a:spcBef>
          <a:spcPct val="0"/>
        </a:spcBef>
        <a:spcAft>
          <a:spcPct val="0"/>
        </a:spcAft>
        <a:defRPr sz="4400">
          <a:solidFill>
            <a:schemeClr val="tx2"/>
          </a:solidFill>
          <a:latin typeface="Arial" charset="0"/>
        </a:defRPr>
      </a:lvl6pPr>
      <a:lvl7pPr marL="914400" algn="l" rtl="0" eaLnBrk="1" fontAlgn="base" hangingPunct="1">
        <a:spcBef>
          <a:spcPct val="0"/>
        </a:spcBef>
        <a:spcAft>
          <a:spcPct val="0"/>
        </a:spcAft>
        <a:defRPr sz="4400">
          <a:solidFill>
            <a:schemeClr val="tx2"/>
          </a:solidFill>
          <a:latin typeface="Arial" charset="0"/>
        </a:defRPr>
      </a:lvl7pPr>
      <a:lvl8pPr marL="1371600" algn="l" rtl="0" eaLnBrk="1" fontAlgn="base" hangingPunct="1">
        <a:spcBef>
          <a:spcPct val="0"/>
        </a:spcBef>
        <a:spcAft>
          <a:spcPct val="0"/>
        </a:spcAft>
        <a:defRPr sz="4400">
          <a:solidFill>
            <a:schemeClr val="tx2"/>
          </a:solidFill>
          <a:latin typeface="Arial" charset="0"/>
        </a:defRPr>
      </a:lvl8pPr>
      <a:lvl9pPr marL="1828800" algn="l"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5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lum/>
          </a:blip>
          <a:srcRect/>
          <a:stretch>
            <a:fillRect l="83000" t="-3000" r="-1000" b="80000"/>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614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GB" smtClean="0"/>
              <a:t>Enterprise Concepts and Issues  © Goodfellow Publishers 2016</a:t>
            </a:r>
            <a:endParaRPr lang="en-US"/>
          </a:p>
        </p:txBody>
      </p:sp>
      <p:sp>
        <p:nvSpPr>
          <p:cNvPr id="615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4935271-66AE-4C92-8C73-6B799D4F8AB1}" type="slidenum">
              <a:rPr lang="en-US"/>
              <a:pPr/>
              <a:t>‹#›</a:t>
            </a:fld>
            <a:endParaRPr lang="en-US"/>
          </a:p>
        </p:txBody>
      </p:sp>
      <p:sp>
        <p:nvSpPr>
          <p:cNvPr id="6151" name="Line 7"/>
          <p:cNvSpPr>
            <a:spLocks noChangeShapeType="1"/>
          </p:cNvSpPr>
          <p:nvPr/>
        </p:nvSpPr>
        <p:spPr bwMode="auto">
          <a:xfrm>
            <a:off x="495300" y="1447800"/>
            <a:ext cx="8153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dk2" tx1="lt1" bg2="dk1" tx2="lt2" accent1="accent1" accent2="accent2" accent3="accent3" accent4="accent4" accent5="accent5" accent6="accent6" hlink="hlink" folHlink="folHlink"/>
  <p:sldLayoutIdLst>
    <p:sldLayoutId id="2147483651"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sldNum="0" hd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charset="0"/>
        </a:defRPr>
      </a:lvl2pPr>
      <a:lvl3pPr algn="l" rtl="0" fontAlgn="base">
        <a:spcBef>
          <a:spcPct val="0"/>
        </a:spcBef>
        <a:spcAft>
          <a:spcPct val="0"/>
        </a:spcAft>
        <a:defRPr sz="4400">
          <a:solidFill>
            <a:schemeClr val="tx2"/>
          </a:solidFill>
          <a:latin typeface="Arial" charset="0"/>
        </a:defRPr>
      </a:lvl3pPr>
      <a:lvl4pPr algn="l" rtl="0" fontAlgn="base">
        <a:spcBef>
          <a:spcPct val="0"/>
        </a:spcBef>
        <a:spcAft>
          <a:spcPct val="0"/>
        </a:spcAft>
        <a:defRPr sz="4400">
          <a:solidFill>
            <a:schemeClr val="tx2"/>
          </a:solidFill>
          <a:latin typeface="Arial" charset="0"/>
        </a:defRPr>
      </a:lvl4pPr>
      <a:lvl5pPr algn="l" rtl="0" fontAlgn="base">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fontAlgn="base">
        <a:spcBef>
          <a:spcPct val="5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lum/>
          </a:blip>
          <a:srcRect/>
          <a:stretch>
            <a:fillRect l="83000" t="-3000" r="-1000" b="80000"/>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819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819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GB" smtClean="0"/>
              <a:t>Enterprise Concepts and Issues  © Goodfellow Publishers 2016</a:t>
            </a:r>
            <a:endParaRPr lang="en-US"/>
          </a:p>
        </p:txBody>
      </p:sp>
      <p:sp>
        <p:nvSpPr>
          <p:cNvPr id="819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B135561-04DE-40F5-91D4-895A3B1A6067}" type="slidenum">
              <a:rPr lang="en-US"/>
              <a:pPr/>
              <a:t>‹#›</a:t>
            </a:fld>
            <a:endParaRPr lang="en-US"/>
          </a:p>
        </p:txBody>
      </p:sp>
      <p:sp>
        <p:nvSpPr>
          <p:cNvPr id="8199" name="Line 7"/>
          <p:cNvSpPr>
            <a:spLocks noChangeShapeType="1"/>
          </p:cNvSpPr>
          <p:nvPr/>
        </p:nvSpPr>
        <p:spPr bwMode="auto">
          <a:xfrm>
            <a:off x="495300" y="1447800"/>
            <a:ext cx="8153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dk2" tx1="lt1" bg2="dk1" tx2="lt2" accent1="accent1" accent2="accent2" accent3="accent3" accent4="accent4" accent5="accent5" accent6="accent6" hlink="hlink" folHlink="folHlink"/>
  <p:sldLayoutIdLst>
    <p:sldLayoutId id="2147483653"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sldNum="0" hd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charset="0"/>
        </a:defRPr>
      </a:lvl2pPr>
      <a:lvl3pPr algn="l" rtl="0" fontAlgn="base">
        <a:spcBef>
          <a:spcPct val="0"/>
        </a:spcBef>
        <a:spcAft>
          <a:spcPct val="0"/>
        </a:spcAft>
        <a:defRPr sz="4400">
          <a:solidFill>
            <a:schemeClr val="tx2"/>
          </a:solidFill>
          <a:latin typeface="Arial" charset="0"/>
        </a:defRPr>
      </a:lvl3pPr>
      <a:lvl4pPr algn="l" rtl="0" fontAlgn="base">
        <a:spcBef>
          <a:spcPct val="0"/>
        </a:spcBef>
        <a:spcAft>
          <a:spcPct val="0"/>
        </a:spcAft>
        <a:defRPr sz="4400">
          <a:solidFill>
            <a:schemeClr val="tx2"/>
          </a:solidFill>
          <a:latin typeface="Arial" charset="0"/>
        </a:defRPr>
      </a:lvl4pPr>
      <a:lvl5pPr algn="l" rtl="0" fontAlgn="base">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fontAlgn="base">
        <a:spcBef>
          <a:spcPct val="5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lum/>
          </a:blip>
          <a:srcRect/>
          <a:stretch>
            <a:fillRect l="83000" t="-3000" r="-1000" b="80000"/>
          </a:stretch>
        </a:blip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4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4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GB" smtClean="0"/>
              <a:t>Enterprise Concepts and Issues  © Goodfellow Publishers 2016</a:t>
            </a:r>
            <a:endParaRPr lang="en-US"/>
          </a:p>
        </p:txBody>
      </p:sp>
      <p:sp>
        <p:nvSpPr>
          <p:cNvPr id="1024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437FCB1-6E02-4A45-83CF-6314C79DEA92}" type="slidenum">
              <a:rPr lang="en-US"/>
              <a:pPr/>
              <a:t>‹#›</a:t>
            </a:fld>
            <a:endParaRPr lang="en-US"/>
          </a:p>
        </p:txBody>
      </p:sp>
      <p:sp>
        <p:nvSpPr>
          <p:cNvPr id="10247" name="Line 7"/>
          <p:cNvSpPr>
            <a:spLocks noChangeShapeType="1"/>
          </p:cNvSpPr>
          <p:nvPr/>
        </p:nvSpPr>
        <p:spPr bwMode="auto">
          <a:xfrm>
            <a:off x="495300" y="1447800"/>
            <a:ext cx="8153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dk2" tx1="lt1" bg2="dk1" tx2="lt2" accent1="accent1" accent2="accent2" accent3="accent3" accent4="accent4" accent5="accent5" accent6="accent6" hlink="hlink" folHlink="folHlink"/>
  <p:sldLayoutIdLst>
    <p:sldLayoutId id="2147483655"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sldNum="0" hd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charset="0"/>
        </a:defRPr>
      </a:lvl2pPr>
      <a:lvl3pPr algn="l" rtl="0" fontAlgn="base">
        <a:spcBef>
          <a:spcPct val="0"/>
        </a:spcBef>
        <a:spcAft>
          <a:spcPct val="0"/>
        </a:spcAft>
        <a:defRPr sz="4400">
          <a:solidFill>
            <a:schemeClr val="tx2"/>
          </a:solidFill>
          <a:latin typeface="Arial" charset="0"/>
        </a:defRPr>
      </a:lvl3pPr>
      <a:lvl4pPr algn="l" rtl="0" fontAlgn="base">
        <a:spcBef>
          <a:spcPct val="0"/>
        </a:spcBef>
        <a:spcAft>
          <a:spcPct val="0"/>
        </a:spcAft>
        <a:defRPr sz="4400">
          <a:solidFill>
            <a:schemeClr val="tx2"/>
          </a:solidFill>
          <a:latin typeface="Arial" charset="0"/>
        </a:defRPr>
      </a:lvl4pPr>
      <a:lvl5pPr algn="l" rtl="0" fontAlgn="base">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fontAlgn="base">
        <a:spcBef>
          <a:spcPct val="5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lum/>
          </a:blip>
          <a:srcRect/>
          <a:stretch>
            <a:fillRect l="83000" t="-3000" r="-1000" b="80000"/>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229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22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GB" smtClean="0"/>
              <a:t>Enterprise Concepts and Issues  © Goodfellow Publishers 2016</a:t>
            </a:r>
            <a:endParaRPr lang="en-US"/>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9250820-9129-47CD-B202-51B69CC02594}"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charset="0"/>
        </a:defRPr>
      </a:lvl2pPr>
      <a:lvl3pPr algn="l" rtl="0" fontAlgn="base">
        <a:spcBef>
          <a:spcPct val="0"/>
        </a:spcBef>
        <a:spcAft>
          <a:spcPct val="0"/>
        </a:spcAft>
        <a:defRPr sz="4400">
          <a:solidFill>
            <a:schemeClr val="tx2"/>
          </a:solidFill>
          <a:latin typeface="Arial" charset="0"/>
        </a:defRPr>
      </a:lvl3pPr>
      <a:lvl4pPr algn="l" rtl="0" fontAlgn="base">
        <a:spcBef>
          <a:spcPct val="0"/>
        </a:spcBef>
        <a:spcAft>
          <a:spcPct val="0"/>
        </a:spcAft>
        <a:defRPr sz="4400">
          <a:solidFill>
            <a:schemeClr val="tx2"/>
          </a:solidFill>
          <a:latin typeface="Arial" charset="0"/>
        </a:defRPr>
      </a:lvl4pPr>
      <a:lvl5pPr algn="l" rtl="0" fontAlgn="base">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fontAlgn="base">
        <a:spcBef>
          <a:spcPct val="5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165100" y="2455863"/>
            <a:ext cx="8596313"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50000"/>
              </a:spcBef>
              <a:buChar char="•"/>
              <a:defRPr sz="3200">
                <a:solidFill>
                  <a:schemeClr val="tx1"/>
                </a:solidFill>
                <a:latin typeface="Arial" charset="0"/>
              </a:defRPr>
            </a:lvl1pPr>
            <a:lvl2pPr indent="-285750" eaLnBrk="0" hangingPunct="0">
              <a:spcBef>
                <a:spcPct val="20000"/>
              </a:spcBef>
              <a:buChar char="•"/>
              <a:defRPr sz="2800">
                <a:solidFill>
                  <a:schemeClr val="tx1"/>
                </a:solidFill>
                <a:latin typeface="Arial" charset="0"/>
              </a:defRPr>
            </a:lvl2pPr>
            <a:lvl3pPr indent="-228600" eaLnBrk="0" hangingPunct="0">
              <a:spcBef>
                <a:spcPct val="20000"/>
              </a:spcBef>
              <a:buChar char="•"/>
              <a:defRPr sz="2400">
                <a:solidFill>
                  <a:schemeClr val="tx1"/>
                </a:solidFill>
                <a:latin typeface="Arial" charset="0"/>
              </a:defRPr>
            </a:lvl3pPr>
            <a:lvl4pPr indent="-228600" eaLnBrk="0" hangingPunct="0">
              <a:spcBef>
                <a:spcPct val="20000"/>
              </a:spcBef>
              <a:buChar char="•"/>
              <a:defRPr sz="2000">
                <a:solidFill>
                  <a:schemeClr val="tx1"/>
                </a:solidFill>
                <a:latin typeface="Arial" charset="0"/>
              </a:defRPr>
            </a:lvl4pPr>
            <a:lvl5pPr indent="-228600" eaLnBrk="0" hangingPunct="0">
              <a:spcBef>
                <a:spcPct val="20000"/>
              </a:spcBef>
              <a:buChar char="•"/>
              <a:defRPr sz="2000">
                <a:solidFill>
                  <a:schemeClr val="tx1"/>
                </a:solidFill>
                <a:latin typeface="Arial" charset="0"/>
              </a:defRPr>
            </a:lvl5pPr>
            <a:lvl6pPr indent="-228600" eaLnBrk="0" fontAlgn="base" hangingPunct="0">
              <a:spcBef>
                <a:spcPct val="20000"/>
              </a:spcBef>
              <a:spcAft>
                <a:spcPct val="0"/>
              </a:spcAft>
              <a:buChar char="•"/>
              <a:defRPr sz="2000">
                <a:solidFill>
                  <a:schemeClr val="tx1"/>
                </a:solidFill>
                <a:latin typeface="Arial" charset="0"/>
              </a:defRPr>
            </a:lvl6pPr>
            <a:lvl7pPr indent="-228600" eaLnBrk="0" fontAlgn="base" hangingPunct="0">
              <a:spcBef>
                <a:spcPct val="20000"/>
              </a:spcBef>
              <a:spcAft>
                <a:spcPct val="0"/>
              </a:spcAft>
              <a:buChar char="•"/>
              <a:defRPr sz="2000">
                <a:solidFill>
                  <a:schemeClr val="tx1"/>
                </a:solidFill>
                <a:latin typeface="Arial" charset="0"/>
              </a:defRPr>
            </a:lvl7pPr>
            <a:lvl8pPr indent="-228600" eaLnBrk="0" fontAlgn="base" hangingPunct="0">
              <a:spcBef>
                <a:spcPct val="20000"/>
              </a:spcBef>
              <a:spcAft>
                <a:spcPct val="0"/>
              </a:spcAft>
              <a:buChar char="•"/>
              <a:defRPr sz="2000">
                <a:solidFill>
                  <a:schemeClr val="tx1"/>
                </a:solidFill>
                <a:latin typeface="Arial" charset="0"/>
              </a:defRPr>
            </a:lvl8pPr>
            <a:lvl9pPr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sz="4000" b="1" dirty="0">
                <a:solidFill>
                  <a:schemeClr val="bg1"/>
                </a:solidFill>
              </a:rPr>
              <a:t>International entrepreneurship and business growth</a:t>
            </a:r>
            <a:endParaRPr lang="en-GB" altLang="en-US" sz="4000" b="1" dirty="0">
              <a:solidFill>
                <a:schemeClr val="bg1"/>
              </a:solidFill>
              <a:cs typeface="Arial" charset="0"/>
            </a:endParaRPr>
          </a:p>
          <a:p>
            <a:pPr algn="ctr" eaLnBrk="1" hangingPunct="1">
              <a:spcBef>
                <a:spcPct val="0"/>
              </a:spcBef>
              <a:buFontTx/>
              <a:buNone/>
            </a:pPr>
            <a:endParaRPr lang="en-GB" altLang="en-US" sz="4000" b="1" dirty="0">
              <a:solidFill>
                <a:schemeClr val="bg1"/>
              </a:solidFill>
              <a:cs typeface="Arial" charset="0"/>
            </a:endParaRPr>
          </a:p>
          <a:p>
            <a:pPr algn="ctr" eaLnBrk="1" hangingPunct="1">
              <a:spcBef>
                <a:spcPct val="0"/>
              </a:spcBef>
              <a:buFontTx/>
              <a:buNone/>
            </a:pPr>
            <a:endParaRPr lang="en-GB" altLang="en-US" sz="4000" b="1" dirty="0">
              <a:solidFill>
                <a:schemeClr val="bg1"/>
              </a:solidFill>
              <a:cs typeface="Arial" charset="0"/>
            </a:endParaRPr>
          </a:p>
          <a:p>
            <a:pPr algn="ctr" eaLnBrk="1" hangingPunct="1">
              <a:spcBef>
                <a:spcPct val="0"/>
              </a:spcBef>
              <a:buFontTx/>
              <a:buNone/>
            </a:pPr>
            <a:endParaRPr lang="en-US" altLang="en-US" sz="4000" b="1" dirty="0">
              <a:solidFill>
                <a:schemeClr val="bg1"/>
              </a:solidFill>
              <a:cs typeface="Arial" charset="0"/>
            </a:endParaRPr>
          </a:p>
        </p:txBody>
      </p:sp>
      <p:sp>
        <p:nvSpPr>
          <p:cNvPr id="6" name="TextBox 4"/>
          <p:cNvSpPr txBox="1">
            <a:spLocks noChangeArrowheads="1"/>
          </p:cNvSpPr>
          <p:nvPr/>
        </p:nvSpPr>
        <p:spPr bwMode="auto">
          <a:xfrm>
            <a:off x="7032625" y="1233488"/>
            <a:ext cx="194468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50000"/>
              </a:spcBef>
              <a:buChar char="•"/>
              <a:defRPr sz="3200">
                <a:solidFill>
                  <a:schemeClr val="tx1"/>
                </a:solidFill>
                <a:latin typeface="Arial" charset="0"/>
              </a:defRPr>
            </a:lvl1pPr>
            <a:lvl2pPr indent="-285750" eaLnBrk="0" hangingPunct="0">
              <a:spcBef>
                <a:spcPct val="20000"/>
              </a:spcBef>
              <a:buChar char="•"/>
              <a:defRPr sz="2800">
                <a:solidFill>
                  <a:schemeClr val="tx1"/>
                </a:solidFill>
                <a:latin typeface="Arial" charset="0"/>
              </a:defRPr>
            </a:lvl2pPr>
            <a:lvl3pPr indent="-228600" eaLnBrk="0" hangingPunct="0">
              <a:spcBef>
                <a:spcPct val="20000"/>
              </a:spcBef>
              <a:buChar char="•"/>
              <a:defRPr sz="2400">
                <a:solidFill>
                  <a:schemeClr val="tx1"/>
                </a:solidFill>
                <a:latin typeface="Arial" charset="0"/>
              </a:defRPr>
            </a:lvl3pPr>
            <a:lvl4pPr indent="-228600" eaLnBrk="0" hangingPunct="0">
              <a:spcBef>
                <a:spcPct val="20000"/>
              </a:spcBef>
              <a:buChar char="•"/>
              <a:defRPr sz="2000">
                <a:solidFill>
                  <a:schemeClr val="tx1"/>
                </a:solidFill>
                <a:latin typeface="Arial" charset="0"/>
              </a:defRPr>
            </a:lvl4pPr>
            <a:lvl5pPr indent="-228600" eaLnBrk="0" hangingPunct="0">
              <a:spcBef>
                <a:spcPct val="20000"/>
              </a:spcBef>
              <a:buChar char="•"/>
              <a:defRPr sz="2000">
                <a:solidFill>
                  <a:schemeClr val="tx1"/>
                </a:solidFill>
                <a:latin typeface="Arial" charset="0"/>
              </a:defRPr>
            </a:lvl5pPr>
            <a:lvl6pPr indent="-228600" eaLnBrk="0" fontAlgn="base" hangingPunct="0">
              <a:spcBef>
                <a:spcPct val="20000"/>
              </a:spcBef>
              <a:spcAft>
                <a:spcPct val="0"/>
              </a:spcAft>
              <a:buChar char="•"/>
              <a:defRPr sz="2000">
                <a:solidFill>
                  <a:schemeClr val="tx1"/>
                </a:solidFill>
                <a:latin typeface="Arial" charset="0"/>
              </a:defRPr>
            </a:lvl6pPr>
            <a:lvl7pPr indent="-228600" eaLnBrk="0" fontAlgn="base" hangingPunct="0">
              <a:spcBef>
                <a:spcPct val="20000"/>
              </a:spcBef>
              <a:spcAft>
                <a:spcPct val="0"/>
              </a:spcAft>
              <a:buChar char="•"/>
              <a:defRPr sz="2000">
                <a:solidFill>
                  <a:schemeClr val="tx1"/>
                </a:solidFill>
                <a:latin typeface="Arial" charset="0"/>
              </a:defRPr>
            </a:lvl7pPr>
            <a:lvl8pPr indent="-228600" eaLnBrk="0" fontAlgn="base" hangingPunct="0">
              <a:spcBef>
                <a:spcPct val="20000"/>
              </a:spcBef>
              <a:spcAft>
                <a:spcPct val="0"/>
              </a:spcAft>
              <a:buChar char="•"/>
              <a:defRPr sz="2000">
                <a:solidFill>
                  <a:schemeClr val="tx1"/>
                </a:solidFill>
                <a:latin typeface="Arial" charset="0"/>
              </a:defRPr>
            </a:lvl8pPr>
            <a:lvl9pPr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20000"/>
              </a:spcBef>
              <a:buFontTx/>
              <a:buNone/>
            </a:pPr>
            <a:r>
              <a:rPr lang="en-GB" altLang="en-US" sz="2800" b="1" dirty="0">
                <a:solidFill>
                  <a:schemeClr val="bg1"/>
                </a:solidFill>
                <a:cs typeface="Arial" charset="0"/>
              </a:rPr>
              <a:t>C18TP</a:t>
            </a:r>
            <a:endParaRPr lang="en-MY" altLang="en-US" sz="2800" b="1" dirty="0">
              <a:solidFill>
                <a:schemeClr val="bg1"/>
              </a:solidFill>
              <a:cs typeface="Arial" charset="0"/>
            </a:endParaRPr>
          </a:p>
        </p:txBody>
      </p:sp>
      <p:sp>
        <p:nvSpPr>
          <p:cNvPr id="2" name="Footer Placeholder 1"/>
          <p:cNvSpPr>
            <a:spLocks noGrp="1"/>
          </p:cNvSpPr>
          <p:nvPr>
            <p:ph type="ftr" sz="quarter" idx="3"/>
          </p:nvPr>
        </p:nvSpPr>
        <p:spPr/>
        <p:txBody>
          <a:bodyPr/>
          <a:lstStyle/>
          <a:p>
            <a:r>
              <a:rPr lang="en-GB" smtClean="0"/>
              <a:t>Enterprise Concepts and Issues  © Goodfellow Publishers 2016</a:t>
            </a:r>
            <a:endParaRPr lang="en-US"/>
          </a:p>
        </p:txBody>
      </p:sp>
    </p:spTree>
    <p:extLst>
      <p:ext uri="{BB962C8B-B14F-4D97-AF65-F5344CB8AC3E}">
        <p14:creationId xmlns:p14="http://schemas.microsoft.com/office/powerpoint/2010/main" val="13639843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pPr algn="ctr"/>
            <a:r>
              <a:rPr lang="en-GB" sz="3200" b="1" dirty="0" smtClean="0">
                <a:solidFill>
                  <a:schemeClr val="bg1"/>
                </a:solidFill>
              </a:rPr>
              <a:t>International New Ventures</a:t>
            </a:r>
            <a:endParaRPr lang="en-GB" sz="3200" b="1" dirty="0">
              <a:solidFill>
                <a:schemeClr val="bg1"/>
              </a:solidFill>
            </a:endParaRPr>
          </a:p>
        </p:txBody>
      </p:sp>
      <p:sp>
        <p:nvSpPr>
          <p:cNvPr id="3" name="Content Placeholder 2"/>
          <p:cNvSpPr>
            <a:spLocks noGrp="1"/>
          </p:cNvSpPr>
          <p:nvPr>
            <p:ph idx="1"/>
          </p:nvPr>
        </p:nvSpPr>
        <p:spPr/>
        <p:txBody>
          <a:bodyPr/>
          <a:lstStyle/>
          <a:p>
            <a:r>
              <a:rPr lang="en-GB" sz="2800" dirty="0">
                <a:solidFill>
                  <a:schemeClr val="bg1"/>
                </a:solidFill>
              </a:rPr>
              <a:t>Entrepreneurs who can identify and act on international market opportunities and be able to manage effectively different resources from multiple countries can drive their INVs to success. </a:t>
            </a:r>
            <a:endParaRPr lang="en-GB" sz="2800" dirty="0" smtClean="0">
              <a:solidFill>
                <a:schemeClr val="bg1"/>
              </a:solidFill>
            </a:endParaRPr>
          </a:p>
          <a:p>
            <a:r>
              <a:rPr lang="en-GB" sz="2800" dirty="0" smtClean="0">
                <a:solidFill>
                  <a:schemeClr val="bg1"/>
                </a:solidFill>
              </a:rPr>
              <a:t>There </a:t>
            </a:r>
            <a:r>
              <a:rPr lang="en-GB" sz="2800" dirty="0">
                <a:solidFill>
                  <a:schemeClr val="bg1"/>
                </a:solidFill>
              </a:rPr>
              <a:t>are four types of INVs:</a:t>
            </a:r>
          </a:p>
          <a:p>
            <a:pPr lvl="1"/>
            <a:r>
              <a:rPr lang="en-GB" sz="2400" dirty="0">
                <a:solidFill>
                  <a:schemeClr val="bg1"/>
                </a:solidFill>
              </a:rPr>
              <a:t>Export/import start-ups</a:t>
            </a:r>
          </a:p>
          <a:p>
            <a:pPr lvl="1"/>
            <a:r>
              <a:rPr lang="en-GB" sz="2400" dirty="0">
                <a:solidFill>
                  <a:schemeClr val="bg1"/>
                </a:solidFill>
              </a:rPr>
              <a:t>Multinational trader</a:t>
            </a:r>
          </a:p>
          <a:p>
            <a:pPr lvl="1"/>
            <a:r>
              <a:rPr lang="en-GB" sz="2400" dirty="0">
                <a:solidFill>
                  <a:schemeClr val="bg1"/>
                </a:solidFill>
              </a:rPr>
              <a:t>Geographically focused start-ups</a:t>
            </a:r>
          </a:p>
          <a:p>
            <a:pPr lvl="1"/>
            <a:r>
              <a:rPr lang="en-GB" sz="2400" dirty="0">
                <a:solidFill>
                  <a:schemeClr val="bg1"/>
                </a:solidFill>
              </a:rPr>
              <a:t>Global start-ups</a:t>
            </a:r>
          </a:p>
        </p:txBody>
      </p:sp>
      <p:sp>
        <p:nvSpPr>
          <p:cNvPr id="4" name="Footer Placeholder 3"/>
          <p:cNvSpPr>
            <a:spLocks noGrp="1"/>
          </p:cNvSpPr>
          <p:nvPr>
            <p:ph type="ftr" sz="quarter" idx="11"/>
          </p:nvPr>
        </p:nvSpPr>
        <p:spPr/>
        <p:txBody>
          <a:bodyPr/>
          <a:lstStyle/>
          <a:p>
            <a:r>
              <a:rPr lang="en-GB" smtClean="0"/>
              <a:t>Enterprise Concepts and Issues  © Goodfellow Publishers 2016</a:t>
            </a:r>
            <a:endParaRPr lang="en-US"/>
          </a:p>
        </p:txBody>
      </p:sp>
    </p:spTree>
    <p:extLst>
      <p:ext uri="{BB962C8B-B14F-4D97-AF65-F5344CB8AC3E}">
        <p14:creationId xmlns:p14="http://schemas.microsoft.com/office/powerpoint/2010/main" val="24150096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8424936" cy="1143000"/>
          </a:xfrm>
        </p:spPr>
        <p:txBody>
          <a:bodyPr/>
          <a:lstStyle/>
          <a:p>
            <a:pPr lvl="0" algn="ctr"/>
            <a:r>
              <a:rPr lang="en-US" sz="3200" b="1" dirty="0">
                <a:solidFill>
                  <a:schemeClr val="bg1"/>
                </a:solidFill>
              </a:rPr>
              <a:t>Motivations for International Entrepreneurship </a:t>
            </a:r>
            <a:endParaRPr lang="en-GB" sz="3200" dirty="0">
              <a:solidFill>
                <a:schemeClr val="bg1"/>
              </a:solidFill>
            </a:endParaRPr>
          </a:p>
        </p:txBody>
      </p:sp>
      <p:sp>
        <p:nvSpPr>
          <p:cNvPr id="3" name="Content Placeholder 2"/>
          <p:cNvSpPr>
            <a:spLocks noGrp="1"/>
          </p:cNvSpPr>
          <p:nvPr>
            <p:ph idx="1"/>
          </p:nvPr>
        </p:nvSpPr>
        <p:spPr>
          <a:xfrm>
            <a:off x="467544" y="1772816"/>
            <a:ext cx="8229600" cy="4525963"/>
          </a:xfrm>
        </p:spPr>
        <p:txBody>
          <a:bodyPr/>
          <a:lstStyle/>
          <a:p>
            <a:pPr lvl="0"/>
            <a:r>
              <a:rPr lang="en-GB" sz="2800" dirty="0">
                <a:solidFill>
                  <a:schemeClr val="bg1"/>
                </a:solidFill>
              </a:rPr>
              <a:t>Overcome local market constraint: Limited size of domestic markets </a:t>
            </a:r>
          </a:p>
          <a:p>
            <a:pPr lvl="0"/>
            <a:r>
              <a:rPr lang="en-GB" sz="2800" dirty="0">
                <a:solidFill>
                  <a:schemeClr val="bg1"/>
                </a:solidFill>
              </a:rPr>
              <a:t>Pursue unique international niche market: specialised products</a:t>
            </a:r>
          </a:p>
          <a:p>
            <a:pPr lvl="0"/>
            <a:r>
              <a:rPr lang="en-GB" sz="2800" dirty="0">
                <a:solidFill>
                  <a:schemeClr val="bg1"/>
                </a:solidFill>
              </a:rPr>
              <a:t>Shorten product life cycles</a:t>
            </a:r>
          </a:p>
          <a:p>
            <a:pPr lvl="0"/>
            <a:r>
              <a:rPr lang="en-GB" sz="2800" dirty="0">
                <a:solidFill>
                  <a:schemeClr val="bg1"/>
                </a:solidFill>
              </a:rPr>
              <a:t>Need to access to foreign resources: financial, human and technological </a:t>
            </a:r>
            <a:r>
              <a:rPr lang="en-GB" sz="2800" dirty="0" smtClean="0">
                <a:solidFill>
                  <a:schemeClr val="bg1"/>
                </a:solidFill>
              </a:rPr>
              <a:t>capital</a:t>
            </a:r>
            <a:endParaRPr lang="en-GB" sz="2800" dirty="0">
              <a:solidFill>
                <a:schemeClr val="bg1"/>
              </a:solidFill>
            </a:endParaRPr>
          </a:p>
        </p:txBody>
      </p:sp>
      <p:sp>
        <p:nvSpPr>
          <p:cNvPr id="4" name="Footer Placeholder 3"/>
          <p:cNvSpPr>
            <a:spLocks noGrp="1"/>
          </p:cNvSpPr>
          <p:nvPr>
            <p:ph type="ftr" sz="quarter" idx="11"/>
          </p:nvPr>
        </p:nvSpPr>
        <p:spPr/>
        <p:txBody>
          <a:bodyPr/>
          <a:lstStyle/>
          <a:p>
            <a:r>
              <a:rPr lang="en-GB" smtClean="0"/>
              <a:t>Enterprise Concepts and Issues  © Goodfellow Publishers 2016</a:t>
            </a:r>
            <a:endParaRPr lang="en-US"/>
          </a:p>
        </p:txBody>
      </p:sp>
    </p:spTree>
    <p:extLst>
      <p:ext uri="{BB962C8B-B14F-4D97-AF65-F5344CB8AC3E}">
        <p14:creationId xmlns:p14="http://schemas.microsoft.com/office/powerpoint/2010/main" val="1466288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8424936" cy="1143000"/>
          </a:xfrm>
        </p:spPr>
        <p:txBody>
          <a:bodyPr/>
          <a:lstStyle/>
          <a:p>
            <a:pPr lvl="0" algn="ctr"/>
            <a:r>
              <a:rPr lang="en-US" sz="3200" b="1" dirty="0">
                <a:solidFill>
                  <a:schemeClr val="bg1"/>
                </a:solidFill>
              </a:rPr>
              <a:t>Motivations for International Entrepreneurship </a:t>
            </a:r>
            <a:endParaRPr lang="en-GB" sz="3200" dirty="0">
              <a:solidFill>
                <a:schemeClr val="bg1"/>
              </a:solidFill>
            </a:endParaRPr>
          </a:p>
        </p:txBody>
      </p:sp>
      <p:sp>
        <p:nvSpPr>
          <p:cNvPr id="3" name="Content Placeholder 2"/>
          <p:cNvSpPr>
            <a:spLocks noGrp="1"/>
          </p:cNvSpPr>
          <p:nvPr>
            <p:ph idx="1"/>
          </p:nvPr>
        </p:nvSpPr>
        <p:spPr>
          <a:xfrm>
            <a:off x="467544" y="1844824"/>
            <a:ext cx="8229600" cy="4525963"/>
          </a:xfrm>
        </p:spPr>
        <p:txBody>
          <a:bodyPr/>
          <a:lstStyle/>
          <a:p>
            <a:pPr lvl="0"/>
            <a:r>
              <a:rPr lang="en-GB" sz="2800" dirty="0" smtClean="0">
                <a:solidFill>
                  <a:schemeClr val="bg1"/>
                </a:solidFill>
              </a:rPr>
              <a:t>Exploit </a:t>
            </a:r>
            <a:r>
              <a:rPr lang="en-GB" sz="2800" dirty="0">
                <a:solidFill>
                  <a:schemeClr val="bg1"/>
                </a:solidFill>
              </a:rPr>
              <a:t>proprietary technology internationally</a:t>
            </a:r>
          </a:p>
          <a:p>
            <a:pPr lvl="0"/>
            <a:r>
              <a:rPr lang="en-GB" sz="2800" dirty="0">
                <a:solidFill>
                  <a:schemeClr val="bg1"/>
                </a:solidFill>
              </a:rPr>
              <a:t>Avoid domestic inertia within firm</a:t>
            </a:r>
          </a:p>
          <a:p>
            <a:pPr lvl="0"/>
            <a:r>
              <a:rPr lang="en-GB" sz="2800" dirty="0">
                <a:solidFill>
                  <a:schemeClr val="bg1"/>
                </a:solidFill>
              </a:rPr>
              <a:t>Seek for lower costs: labour cost, R&amp;D cost, tax </a:t>
            </a:r>
          </a:p>
          <a:p>
            <a:pPr lvl="0"/>
            <a:r>
              <a:rPr lang="en-US" sz="2800" dirty="0">
                <a:solidFill>
                  <a:schemeClr val="bg1"/>
                </a:solidFill>
              </a:rPr>
              <a:t>Advantages of small firms in terms of quicker response time, higher flexibility, adaptability</a:t>
            </a:r>
            <a:endParaRPr lang="en-GB" sz="2800" dirty="0">
              <a:solidFill>
                <a:schemeClr val="bg1"/>
              </a:solidFill>
            </a:endParaRPr>
          </a:p>
          <a:p>
            <a:r>
              <a:rPr lang="en-GB" sz="2800" dirty="0">
                <a:solidFill>
                  <a:schemeClr val="bg1"/>
                </a:solidFill>
              </a:rPr>
              <a:t>Competitiveness of domestic markets</a:t>
            </a:r>
          </a:p>
        </p:txBody>
      </p:sp>
      <p:sp>
        <p:nvSpPr>
          <p:cNvPr id="4" name="Footer Placeholder 3"/>
          <p:cNvSpPr>
            <a:spLocks noGrp="1"/>
          </p:cNvSpPr>
          <p:nvPr>
            <p:ph type="ftr" sz="quarter" idx="11"/>
          </p:nvPr>
        </p:nvSpPr>
        <p:spPr/>
        <p:txBody>
          <a:bodyPr/>
          <a:lstStyle/>
          <a:p>
            <a:r>
              <a:rPr lang="en-GB" smtClean="0"/>
              <a:t>Enterprise Concepts and Issues  © Goodfellow Publishers 2016</a:t>
            </a:r>
            <a:endParaRPr lang="en-US"/>
          </a:p>
        </p:txBody>
      </p:sp>
    </p:spTree>
    <p:extLst>
      <p:ext uri="{BB962C8B-B14F-4D97-AF65-F5344CB8AC3E}">
        <p14:creationId xmlns:p14="http://schemas.microsoft.com/office/powerpoint/2010/main" val="28104886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lstStyle/>
          <a:p>
            <a:pPr algn="ctr"/>
            <a:r>
              <a:rPr lang="en-GB" sz="3200" b="1" dirty="0">
                <a:solidFill>
                  <a:schemeClr val="bg1"/>
                </a:solidFill>
              </a:rPr>
              <a:t>Characteristics </a:t>
            </a:r>
            <a:r>
              <a:rPr lang="en-GB" sz="3200" b="1" dirty="0" smtClean="0">
                <a:solidFill>
                  <a:schemeClr val="bg1"/>
                </a:solidFill>
              </a:rPr>
              <a:t>of </a:t>
            </a:r>
            <a:br>
              <a:rPr lang="en-GB" sz="3200" b="1" dirty="0" smtClean="0">
                <a:solidFill>
                  <a:schemeClr val="bg1"/>
                </a:solidFill>
              </a:rPr>
            </a:br>
            <a:r>
              <a:rPr lang="en-GB" sz="3200" b="1" dirty="0" smtClean="0">
                <a:solidFill>
                  <a:schemeClr val="bg1"/>
                </a:solidFill>
              </a:rPr>
              <a:t>International </a:t>
            </a:r>
            <a:r>
              <a:rPr lang="en-GB" sz="3200" b="1" dirty="0">
                <a:solidFill>
                  <a:schemeClr val="bg1"/>
                </a:solidFill>
              </a:rPr>
              <a:t>Entrepreneurs</a:t>
            </a:r>
          </a:p>
        </p:txBody>
      </p:sp>
      <p:sp>
        <p:nvSpPr>
          <p:cNvPr id="3" name="Content Placeholder 2"/>
          <p:cNvSpPr>
            <a:spLocks noGrp="1"/>
          </p:cNvSpPr>
          <p:nvPr>
            <p:ph idx="1"/>
          </p:nvPr>
        </p:nvSpPr>
        <p:spPr>
          <a:xfrm>
            <a:off x="395536" y="1700808"/>
            <a:ext cx="8229600" cy="4525963"/>
          </a:xfrm>
        </p:spPr>
        <p:txBody>
          <a:bodyPr/>
          <a:lstStyle/>
          <a:p>
            <a:pPr lvl="0"/>
            <a:r>
              <a:rPr lang="en-US" sz="2800" dirty="0">
                <a:solidFill>
                  <a:schemeClr val="bg1"/>
                </a:solidFill>
              </a:rPr>
              <a:t>Global vision and commitment </a:t>
            </a:r>
            <a:endParaRPr lang="en-GB" sz="2800" dirty="0">
              <a:solidFill>
                <a:schemeClr val="bg1"/>
              </a:solidFill>
            </a:endParaRPr>
          </a:p>
          <a:p>
            <a:pPr lvl="0"/>
            <a:r>
              <a:rPr lang="en-US" sz="2800" dirty="0">
                <a:solidFill>
                  <a:schemeClr val="bg1"/>
                </a:solidFill>
              </a:rPr>
              <a:t>International market orientation </a:t>
            </a:r>
            <a:endParaRPr lang="en-GB" sz="2800" dirty="0">
              <a:solidFill>
                <a:schemeClr val="bg1"/>
              </a:solidFill>
            </a:endParaRPr>
          </a:p>
          <a:p>
            <a:pPr lvl="0"/>
            <a:r>
              <a:rPr lang="en-US" sz="2800" dirty="0">
                <a:solidFill>
                  <a:schemeClr val="bg1"/>
                </a:solidFill>
              </a:rPr>
              <a:t>International experiences </a:t>
            </a:r>
            <a:endParaRPr lang="en-GB" sz="2800" dirty="0">
              <a:solidFill>
                <a:schemeClr val="bg1"/>
              </a:solidFill>
            </a:endParaRPr>
          </a:p>
          <a:p>
            <a:pPr lvl="0"/>
            <a:r>
              <a:rPr lang="en-GB" sz="2800" dirty="0">
                <a:solidFill>
                  <a:schemeClr val="bg1"/>
                </a:solidFill>
              </a:rPr>
              <a:t>Alert to the possibilities of combining resources form different national markets</a:t>
            </a:r>
          </a:p>
          <a:p>
            <a:pPr lvl="0"/>
            <a:r>
              <a:rPr lang="en-GB" sz="2800" dirty="0">
                <a:solidFill>
                  <a:schemeClr val="bg1"/>
                </a:solidFill>
              </a:rPr>
              <a:t>Cross cultural background and </a:t>
            </a:r>
            <a:r>
              <a:rPr lang="en-GB" sz="2800" dirty="0" smtClean="0">
                <a:solidFill>
                  <a:schemeClr val="bg1"/>
                </a:solidFill>
              </a:rPr>
              <a:t>network</a:t>
            </a:r>
            <a:endParaRPr lang="en-GB" sz="2800" dirty="0">
              <a:solidFill>
                <a:schemeClr val="bg1"/>
              </a:solidFill>
            </a:endParaRPr>
          </a:p>
        </p:txBody>
      </p:sp>
      <p:sp>
        <p:nvSpPr>
          <p:cNvPr id="4" name="Footer Placeholder 3"/>
          <p:cNvSpPr>
            <a:spLocks noGrp="1"/>
          </p:cNvSpPr>
          <p:nvPr>
            <p:ph type="ftr" sz="quarter" idx="11"/>
          </p:nvPr>
        </p:nvSpPr>
        <p:spPr/>
        <p:txBody>
          <a:bodyPr/>
          <a:lstStyle/>
          <a:p>
            <a:r>
              <a:rPr lang="en-GB" smtClean="0"/>
              <a:t>Enterprise Concepts and Issues  © Goodfellow Publishers 2016</a:t>
            </a:r>
            <a:endParaRPr lang="en-US"/>
          </a:p>
        </p:txBody>
      </p:sp>
    </p:spTree>
    <p:extLst>
      <p:ext uri="{BB962C8B-B14F-4D97-AF65-F5344CB8AC3E}">
        <p14:creationId xmlns:p14="http://schemas.microsoft.com/office/powerpoint/2010/main" val="12826947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lstStyle/>
          <a:p>
            <a:pPr algn="ctr"/>
            <a:r>
              <a:rPr lang="en-GB" sz="3200" b="1" dirty="0">
                <a:solidFill>
                  <a:schemeClr val="bg1"/>
                </a:solidFill>
              </a:rPr>
              <a:t>Characteristics </a:t>
            </a:r>
            <a:r>
              <a:rPr lang="en-GB" sz="3200" b="1" dirty="0" smtClean="0">
                <a:solidFill>
                  <a:schemeClr val="bg1"/>
                </a:solidFill>
              </a:rPr>
              <a:t>of </a:t>
            </a:r>
            <a:br>
              <a:rPr lang="en-GB" sz="3200" b="1" dirty="0" smtClean="0">
                <a:solidFill>
                  <a:schemeClr val="bg1"/>
                </a:solidFill>
              </a:rPr>
            </a:br>
            <a:r>
              <a:rPr lang="en-GB" sz="3200" b="1" dirty="0" smtClean="0">
                <a:solidFill>
                  <a:schemeClr val="bg1"/>
                </a:solidFill>
              </a:rPr>
              <a:t>International </a:t>
            </a:r>
            <a:r>
              <a:rPr lang="en-GB" sz="3200" b="1" dirty="0">
                <a:solidFill>
                  <a:schemeClr val="bg1"/>
                </a:solidFill>
              </a:rPr>
              <a:t>Entrepreneurs</a:t>
            </a:r>
          </a:p>
        </p:txBody>
      </p:sp>
      <p:sp>
        <p:nvSpPr>
          <p:cNvPr id="3" name="Content Placeholder 2"/>
          <p:cNvSpPr>
            <a:spLocks noGrp="1"/>
          </p:cNvSpPr>
          <p:nvPr>
            <p:ph idx="1"/>
          </p:nvPr>
        </p:nvSpPr>
        <p:spPr>
          <a:xfrm>
            <a:off x="395536" y="1628800"/>
            <a:ext cx="8229600" cy="4525963"/>
          </a:xfrm>
        </p:spPr>
        <p:txBody>
          <a:bodyPr/>
          <a:lstStyle/>
          <a:p>
            <a:pPr lvl="0"/>
            <a:r>
              <a:rPr lang="en-US" sz="2800" dirty="0" smtClean="0">
                <a:solidFill>
                  <a:schemeClr val="bg1"/>
                </a:solidFill>
              </a:rPr>
              <a:t>Innovative </a:t>
            </a:r>
            <a:r>
              <a:rPr lang="en-US" sz="2800" dirty="0">
                <a:solidFill>
                  <a:schemeClr val="bg1"/>
                </a:solidFill>
              </a:rPr>
              <a:t>mindset, entrepreneurial orientation </a:t>
            </a:r>
            <a:endParaRPr lang="en-GB" sz="2800" dirty="0">
              <a:solidFill>
                <a:schemeClr val="bg1"/>
              </a:solidFill>
            </a:endParaRPr>
          </a:p>
          <a:p>
            <a:pPr lvl="0"/>
            <a:r>
              <a:rPr lang="en-US" sz="2800" dirty="0">
                <a:solidFill>
                  <a:schemeClr val="bg1"/>
                </a:solidFill>
              </a:rPr>
              <a:t>Emphasis on learning and knowledge development </a:t>
            </a:r>
            <a:endParaRPr lang="en-GB" sz="2800" dirty="0">
              <a:solidFill>
                <a:schemeClr val="bg1"/>
              </a:solidFill>
            </a:endParaRPr>
          </a:p>
          <a:p>
            <a:pPr lvl="0"/>
            <a:r>
              <a:rPr lang="en-US" sz="2800" dirty="0">
                <a:solidFill>
                  <a:schemeClr val="bg1"/>
                </a:solidFill>
              </a:rPr>
              <a:t>International marketing capabilities </a:t>
            </a:r>
            <a:endParaRPr lang="en-GB" sz="2800" dirty="0">
              <a:solidFill>
                <a:schemeClr val="bg1"/>
              </a:solidFill>
            </a:endParaRPr>
          </a:p>
          <a:p>
            <a:pPr lvl="0"/>
            <a:r>
              <a:rPr lang="en-US" sz="2800" dirty="0">
                <a:solidFill>
                  <a:schemeClr val="bg1"/>
                </a:solidFill>
              </a:rPr>
              <a:t>Flexibility to adapt to changing conditions abroad</a:t>
            </a:r>
            <a:endParaRPr lang="en-GB" sz="2800" dirty="0">
              <a:solidFill>
                <a:schemeClr val="bg1"/>
              </a:solidFill>
            </a:endParaRPr>
          </a:p>
          <a:p>
            <a:r>
              <a:rPr lang="en-US" sz="2800" dirty="0">
                <a:solidFill>
                  <a:schemeClr val="bg1"/>
                </a:solidFill>
              </a:rPr>
              <a:t>Emphasize differentiation and/or focus strategies (</a:t>
            </a:r>
            <a:r>
              <a:rPr lang="en-US" sz="2800" dirty="0" err="1">
                <a:solidFill>
                  <a:schemeClr val="bg1"/>
                </a:solidFill>
              </a:rPr>
              <a:t>eg</a:t>
            </a:r>
            <a:r>
              <a:rPr lang="en-US" sz="2800" dirty="0">
                <a:solidFill>
                  <a:schemeClr val="bg1"/>
                </a:solidFill>
              </a:rPr>
              <a:t>: super product quality)</a:t>
            </a:r>
            <a:endParaRPr lang="en-GB" sz="2800" dirty="0" smtClean="0">
              <a:solidFill>
                <a:schemeClr val="bg1"/>
              </a:solidFill>
            </a:endParaRPr>
          </a:p>
        </p:txBody>
      </p:sp>
      <p:sp>
        <p:nvSpPr>
          <p:cNvPr id="4" name="Footer Placeholder 3"/>
          <p:cNvSpPr>
            <a:spLocks noGrp="1"/>
          </p:cNvSpPr>
          <p:nvPr>
            <p:ph type="ftr" sz="quarter" idx="11"/>
          </p:nvPr>
        </p:nvSpPr>
        <p:spPr/>
        <p:txBody>
          <a:bodyPr/>
          <a:lstStyle/>
          <a:p>
            <a:r>
              <a:rPr lang="en-GB" smtClean="0"/>
              <a:t>Enterprise Concepts and Issues  © Goodfellow Publishers 2016</a:t>
            </a:r>
            <a:endParaRPr lang="en-US"/>
          </a:p>
        </p:txBody>
      </p:sp>
    </p:spTree>
    <p:extLst>
      <p:ext uri="{BB962C8B-B14F-4D97-AF65-F5344CB8AC3E}">
        <p14:creationId xmlns:p14="http://schemas.microsoft.com/office/powerpoint/2010/main" val="27483831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836712"/>
            <a:ext cx="8229600" cy="1143000"/>
          </a:xfrm>
        </p:spPr>
        <p:txBody>
          <a:bodyPr/>
          <a:lstStyle/>
          <a:p>
            <a:pPr lvl="0" algn="ctr"/>
            <a:r>
              <a:rPr lang="en-GB" sz="3200" b="1" dirty="0" smtClean="0">
                <a:solidFill>
                  <a:schemeClr val="bg1"/>
                </a:solidFill>
              </a:rPr>
              <a:t/>
            </a:r>
            <a:br>
              <a:rPr lang="en-GB" sz="3200" b="1" dirty="0" smtClean="0">
                <a:solidFill>
                  <a:schemeClr val="bg1"/>
                </a:solidFill>
              </a:rPr>
            </a:br>
            <a:r>
              <a:rPr lang="en-GB" sz="3200" b="1" dirty="0">
                <a:solidFill>
                  <a:schemeClr val="bg1"/>
                </a:solidFill>
              </a:rPr>
              <a:t/>
            </a:r>
            <a:br>
              <a:rPr lang="en-GB" sz="3200" b="1" dirty="0">
                <a:solidFill>
                  <a:schemeClr val="bg1"/>
                </a:solidFill>
              </a:rPr>
            </a:br>
            <a:r>
              <a:rPr lang="en-GB" sz="3200" b="1" dirty="0" smtClean="0">
                <a:solidFill>
                  <a:schemeClr val="bg1"/>
                </a:solidFill>
              </a:rPr>
              <a:t/>
            </a:r>
            <a:br>
              <a:rPr lang="en-GB" sz="3200" b="1" dirty="0" smtClean="0">
                <a:solidFill>
                  <a:schemeClr val="bg1"/>
                </a:solidFill>
              </a:rPr>
            </a:br>
            <a:r>
              <a:rPr lang="en-GB" sz="3200" b="1" dirty="0" smtClean="0">
                <a:solidFill>
                  <a:schemeClr val="bg1"/>
                </a:solidFill>
              </a:rPr>
              <a:t>Building </a:t>
            </a:r>
            <a:r>
              <a:rPr lang="en-GB" sz="3200" b="1" dirty="0">
                <a:solidFill>
                  <a:schemeClr val="bg1"/>
                </a:solidFill>
              </a:rPr>
              <a:t>International </a:t>
            </a:r>
            <a:r>
              <a:rPr lang="en-GB" sz="3200" b="1" dirty="0" smtClean="0">
                <a:solidFill>
                  <a:schemeClr val="bg1"/>
                </a:solidFill>
              </a:rPr>
              <a:t/>
            </a:r>
            <a:br>
              <a:rPr lang="en-GB" sz="3200" b="1" dirty="0" smtClean="0">
                <a:solidFill>
                  <a:schemeClr val="bg1"/>
                </a:solidFill>
              </a:rPr>
            </a:br>
            <a:r>
              <a:rPr lang="en-GB" sz="3200" b="1" dirty="0" smtClean="0">
                <a:solidFill>
                  <a:schemeClr val="bg1"/>
                </a:solidFill>
              </a:rPr>
              <a:t>Entrepreneurial </a:t>
            </a:r>
            <a:r>
              <a:rPr lang="en-GB" sz="3200" b="1" dirty="0">
                <a:solidFill>
                  <a:schemeClr val="bg1"/>
                </a:solidFill>
              </a:rPr>
              <a:t>Capability for  Growth</a:t>
            </a:r>
            <a:r>
              <a:rPr lang="en-GB" sz="3600" b="1" dirty="0">
                <a:solidFill>
                  <a:schemeClr val="bg1"/>
                </a:solidFill>
              </a:rPr>
              <a:t/>
            </a:r>
            <a:br>
              <a:rPr lang="en-GB" sz="3600" b="1" dirty="0">
                <a:solidFill>
                  <a:schemeClr val="bg1"/>
                </a:solidFill>
              </a:rPr>
            </a:br>
            <a:endParaRPr lang="en-GB" sz="3600" b="1" dirty="0">
              <a:solidFill>
                <a:schemeClr val="bg1"/>
              </a:solidFill>
            </a:endParaRPr>
          </a:p>
        </p:txBody>
      </p:sp>
      <p:sp>
        <p:nvSpPr>
          <p:cNvPr id="3" name="Content Placeholder 2"/>
          <p:cNvSpPr>
            <a:spLocks noGrp="1"/>
          </p:cNvSpPr>
          <p:nvPr>
            <p:ph idx="1"/>
          </p:nvPr>
        </p:nvSpPr>
        <p:spPr>
          <a:xfrm>
            <a:off x="395536" y="1628800"/>
            <a:ext cx="8229600" cy="4525963"/>
          </a:xfrm>
        </p:spPr>
        <p:txBody>
          <a:bodyPr/>
          <a:lstStyle/>
          <a:p>
            <a:pPr lvl="0"/>
            <a:r>
              <a:rPr lang="en-GB" sz="2800" dirty="0">
                <a:solidFill>
                  <a:schemeClr val="bg1"/>
                </a:solidFill>
              </a:rPr>
              <a:t>Articulating a global purpose.</a:t>
            </a:r>
          </a:p>
          <a:p>
            <a:pPr lvl="0"/>
            <a:r>
              <a:rPr lang="en-GB" sz="2800" dirty="0">
                <a:solidFill>
                  <a:schemeClr val="bg1"/>
                </a:solidFill>
              </a:rPr>
              <a:t>International market opportunity identification: Connect the dots</a:t>
            </a:r>
          </a:p>
          <a:p>
            <a:pPr lvl="0"/>
            <a:r>
              <a:rPr lang="en-GB" sz="2800" dirty="0">
                <a:solidFill>
                  <a:schemeClr val="bg1"/>
                </a:solidFill>
              </a:rPr>
              <a:t>Institutional Bridging: Preference and Capacity for cross-cultural Collaboration </a:t>
            </a:r>
          </a:p>
          <a:p>
            <a:pPr lvl="0"/>
            <a:r>
              <a:rPr lang="en-GB" sz="2800" dirty="0">
                <a:solidFill>
                  <a:schemeClr val="bg1"/>
                </a:solidFill>
              </a:rPr>
              <a:t>Strategic Alliances building </a:t>
            </a:r>
          </a:p>
          <a:p>
            <a:pPr lvl="0"/>
            <a:r>
              <a:rPr lang="en-GB" sz="2800" dirty="0">
                <a:solidFill>
                  <a:schemeClr val="bg1"/>
                </a:solidFill>
              </a:rPr>
              <a:t>Supply chain creation</a:t>
            </a:r>
          </a:p>
          <a:p>
            <a:pPr marL="0" indent="0">
              <a:buNone/>
            </a:pPr>
            <a:r>
              <a:rPr lang="en-GB" sz="2000" dirty="0" smtClean="0">
                <a:solidFill>
                  <a:schemeClr val="bg1"/>
                </a:solidFill>
              </a:rPr>
              <a:t>		(Adapted </a:t>
            </a:r>
            <a:r>
              <a:rPr lang="en-GB" sz="2000" dirty="0">
                <a:solidFill>
                  <a:schemeClr val="bg1"/>
                </a:solidFill>
              </a:rPr>
              <a:t>from </a:t>
            </a:r>
            <a:r>
              <a:rPr lang="en-GB" sz="2000" dirty="0" err="1">
                <a:solidFill>
                  <a:schemeClr val="bg1"/>
                </a:solidFill>
              </a:rPr>
              <a:t>Karra</a:t>
            </a:r>
            <a:r>
              <a:rPr lang="en-GB" sz="2000" dirty="0">
                <a:solidFill>
                  <a:schemeClr val="bg1"/>
                </a:solidFill>
              </a:rPr>
              <a:t> et al, 2008; Isenberg, 2008)</a:t>
            </a:r>
            <a:endParaRPr lang="en-GB" sz="2000" dirty="0" smtClean="0">
              <a:solidFill>
                <a:schemeClr val="bg1"/>
              </a:solidFill>
            </a:endParaRPr>
          </a:p>
        </p:txBody>
      </p:sp>
      <p:sp>
        <p:nvSpPr>
          <p:cNvPr id="4" name="Footer Placeholder 3"/>
          <p:cNvSpPr>
            <a:spLocks noGrp="1"/>
          </p:cNvSpPr>
          <p:nvPr>
            <p:ph type="ftr" sz="quarter" idx="11"/>
          </p:nvPr>
        </p:nvSpPr>
        <p:spPr/>
        <p:txBody>
          <a:bodyPr/>
          <a:lstStyle/>
          <a:p>
            <a:r>
              <a:rPr lang="en-GB" smtClean="0"/>
              <a:t>Enterprise Concepts and Issues  © Goodfellow Publishers 2016</a:t>
            </a:r>
            <a:endParaRPr lang="en-US"/>
          </a:p>
        </p:txBody>
      </p:sp>
    </p:spTree>
    <p:extLst>
      <p:ext uri="{BB962C8B-B14F-4D97-AF65-F5344CB8AC3E}">
        <p14:creationId xmlns:p14="http://schemas.microsoft.com/office/powerpoint/2010/main" val="13493354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169863" y="692150"/>
            <a:ext cx="85947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20000"/>
              </a:spcBef>
              <a:spcAft>
                <a:spcPct val="0"/>
              </a:spcAft>
              <a:buChar char="•"/>
              <a:defRPr>
                <a:solidFill>
                  <a:schemeClr val="tx1"/>
                </a:solidFill>
                <a:latin typeface="Arial" charset="0"/>
                <a:cs typeface="Arial" charset="0"/>
              </a:defRPr>
            </a:lvl6pPr>
            <a:lvl7pPr marL="2971800" indent="-228600" eaLnBrk="0" fontAlgn="base" hangingPunct="0">
              <a:spcBef>
                <a:spcPct val="20000"/>
              </a:spcBef>
              <a:spcAft>
                <a:spcPct val="0"/>
              </a:spcAft>
              <a:buChar char="•"/>
              <a:defRPr>
                <a:solidFill>
                  <a:schemeClr val="tx1"/>
                </a:solidFill>
                <a:latin typeface="Arial" charset="0"/>
                <a:cs typeface="Arial" charset="0"/>
              </a:defRPr>
            </a:lvl7pPr>
            <a:lvl8pPr marL="3429000" indent="-228600" eaLnBrk="0" fontAlgn="base" hangingPunct="0">
              <a:spcBef>
                <a:spcPct val="20000"/>
              </a:spcBef>
              <a:spcAft>
                <a:spcPct val="0"/>
              </a:spcAft>
              <a:buChar char="•"/>
              <a:defRPr>
                <a:solidFill>
                  <a:schemeClr val="tx1"/>
                </a:solidFill>
                <a:latin typeface="Arial" charset="0"/>
                <a:cs typeface="Arial" charset="0"/>
              </a:defRPr>
            </a:lvl8pPr>
            <a:lvl9pPr marL="3886200" indent="-228600" eaLnBrk="0" fontAlgn="base" hangingPunct="0">
              <a:spcBef>
                <a:spcPct val="20000"/>
              </a:spcBef>
              <a:spcAft>
                <a:spcPct val="0"/>
              </a:spcAft>
              <a:buChar char="•"/>
              <a:defRPr>
                <a:solidFill>
                  <a:schemeClr val="tx1"/>
                </a:solidFill>
                <a:latin typeface="Arial" charset="0"/>
                <a:cs typeface="Arial" charset="0"/>
              </a:defRPr>
            </a:lvl9pPr>
          </a:lstStyle>
          <a:p>
            <a:pPr algn="ctr" eaLnBrk="1" hangingPunct="1">
              <a:spcBef>
                <a:spcPct val="0"/>
              </a:spcBef>
              <a:buFontTx/>
              <a:buNone/>
              <a:defRPr/>
            </a:pPr>
            <a:r>
              <a:rPr lang="en-GB" sz="4000" b="1" dirty="0" smtClean="0">
                <a:solidFill>
                  <a:schemeClr val="bg1"/>
                </a:solidFill>
                <a:latin typeface="+mj-lt"/>
              </a:rPr>
              <a:t>Readings</a:t>
            </a:r>
            <a:endParaRPr lang="en-US" sz="4000" b="1" dirty="0" smtClean="0">
              <a:solidFill>
                <a:schemeClr val="bg1"/>
              </a:solidFill>
              <a:latin typeface="+mj-lt"/>
            </a:endParaRPr>
          </a:p>
        </p:txBody>
      </p:sp>
      <p:sp>
        <p:nvSpPr>
          <p:cNvPr id="51203" name="Text Box 4"/>
          <p:cNvSpPr txBox="1">
            <a:spLocks noChangeArrowheads="1"/>
          </p:cNvSpPr>
          <p:nvPr/>
        </p:nvSpPr>
        <p:spPr bwMode="auto">
          <a:xfrm>
            <a:off x="202022" y="1844824"/>
            <a:ext cx="9145016"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50000"/>
              </a:spcBef>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GB" sz="2400" dirty="0">
                <a:solidFill>
                  <a:schemeClr val="bg1"/>
                </a:solidFill>
              </a:rPr>
              <a:t>Isenberg, D. (2008). The Global Entrepreneur. December Issue. </a:t>
            </a:r>
            <a:r>
              <a:rPr lang="en-GB" sz="2400" i="1" dirty="0">
                <a:solidFill>
                  <a:schemeClr val="bg1"/>
                </a:solidFill>
              </a:rPr>
              <a:t>Harvard Business </a:t>
            </a:r>
            <a:r>
              <a:rPr lang="en-GB" sz="2400" i="1" dirty="0" smtClean="0">
                <a:solidFill>
                  <a:schemeClr val="bg1"/>
                </a:solidFill>
              </a:rPr>
              <a:t>Review</a:t>
            </a:r>
          </a:p>
          <a:p>
            <a:r>
              <a:rPr lang="en-US" sz="2400" dirty="0">
                <a:solidFill>
                  <a:schemeClr val="bg1"/>
                </a:solidFill>
              </a:rPr>
              <a:t>Zahra, S., Ireland, R., &amp; </a:t>
            </a:r>
            <a:r>
              <a:rPr lang="en-US" sz="2400" dirty="0" err="1">
                <a:solidFill>
                  <a:schemeClr val="bg1"/>
                </a:solidFill>
              </a:rPr>
              <a:t>Hitt</a:t>
            </a:r>
            <a:r>
              <a:rPr lang="en-US" sz="2400" dirty="0">
                <a:solidFill>
                  <a:schemeClr val="bg1"/>
                </a:solidFill>
              </a:rPr>
              <a:t>, M. 2000. International expansion by new venture firms: International diversity, mode of market entry, technological learning, and performance. </a:t>
            </a:r>
            <a:r>
              <a:rPr lang="en-US" sz="2400" i="1" dirty="0">
                <a:solidFill>
                  <a:schemeClr val="bg1"/>
                </a:solidFill>
              </a:rPr>
              <a:t>Academy of Management Journal</a:t>
            </a:r>
            <a:r>
              <a:rPr lang="en-US" sz="2400" dirty="0">
                <a:solidFill>
                  <a:schemeClr val="bg1"/>
                </a:solidFill>
              </a:rPr>
              <a:t>, 43(5): 925-950</a:t>
            </a:r>
            <a:r>
              <a:rPr lang="en-US" sz="2400" dirty="0" smtClean="0">
                <a:solidFill>
                  <a:schemeClr val="bg1"/>
                </a:solidFill>
              </a:rPr>
              <a:t>.</a:t>
            </a:r>
          </a:p>
          <a:p>
            <a:r>
              <a:rPr lang="en-US" sz="2400" dirty="0">
                <a:solidFill>
                  <a:schemeClr val="bg1"/>
                </a:solidFill>
              </a:rPr>
              <a:t>Rennie, M. 1993. Born global. </a:t>
            </a:r>
            <a:r>
              <a:rPr lang="en-US" sz="2400" i="1" dirty="0">
                <a:solidFill>
                  <a:schemeClr val="bg1"/>
                </a:solidFill>
              </a:rPr>
              <a:t>McKinsey Quarterly </a:t>
            </a:r>
            <a:r>
              <a:rPr lang="en-US" sz="2400" dirty="0">
                <a:solidFill>
                  <a:schemeClr val="bg1"/>
                </a:solidFill>
              </a:rPr>
              <a:t>(4): 45–52.</a:t>
            </a:r>
            <a:endParaRPr lang="en-GB" sz="2400" dirty="0">
              <a:solidFill>
                <a:schemeClr val="bg1"/>
              </a:solidFill>
            </a:endParaRPr>
          </a:p>
          <a:p>
            <a:endParaRPr lang="en-GB" sz="2400" dirty="0">
              <a:solidFill>
                <a:schemeClr val="bg1"/>
              </a:solidFill>
            </a:endParaRPr>
          </a:p>
          <a:p>
            <a:endParaRPr lang="en-GB" sz="2400" dirty="0">
              <a:solidFill>
                <a:schemeClr val="bg1"/>
              </a:solidFill>
            </a:endParaRPr>
          </a:p>
        </p:txBody>
      </p:sp>
      <p:sp>
        <p:nvSpPr>
          <p:cNvPr id="2" name="Footer Placeholder 1"/>
          <p:cNvSpPr>
            <a:spLocks noGrp="1"/>
          </p:cNvSpPr>
          <p:nvPr>
            <p:ph type="ftr" sz="quarter" idx="11"/>
          </p:nvPr>
        </p:nvSpPr>
        <p:spPr/>
        <p:txBody>
          <a:bodyPr/>
          <a:lstStyle/>
          <a:p>
            <a:r>
              <a:rPr lang="en-GB" smtClean="0"/>
              <a:t>Enterprise Concepts and Issues  © Goodfellow Publishers 2016</a:t>
            </a:r>
            <a:endParaRPr lang="en-US"/>
          </a:p>
        </p:txBody>
      </p:sp>
    </p:spTree>
    <p:extLst>
      <p:ext uri="{BB962C8B-B14F-4D97-AF65-F5344CB8AC3E}">
        <p14:creationId xmlns:p14="http://schemas.microsoft.com/office/powerpoint/2010/main" val="35845698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lstStyle/>
          <a:p>
            <a:pPr algn="ctr"/>
            <a:r>
              <a:rPr lang="en-GB" sz="4000" b="1" dirty="0" smtClean="0">
                <a:solidFill>
                  <a:schemeClr val="bg1"/>
                </a:solidFill>
              </a:rPr>
              <a:t>Agenda</a:t>
            </a:r>
            <a:endParaRPr lang="en-GB" sz="4000" b="1" dirty="0">
              <a:solidFill>
                <a:schemeClr val="bg1"/>
              </a:solidFill>
            </a:endParaRPr>
          </a:p>
        </p:txBody>
      </p:sp>
      <p:sp>
        <p:nvSpPr>
          <p:cNvPr id="3" name="Content Placeholder 2"/>
          <p:cNvSpPr>
            <a:spLocks noGrp="1"/>
          </p:cNvSpPr>
          <p:nvPr>
            <p:ph idx="1"/>
          </p:nvPr>
        </p:nvSpPr>
        <p:spPr/>
        <p:txBody>
          <a:bodyPr/>
          <a:lstStyle/>
          <a:p>
            <a:pPr lvl="0"/>
            <a:r>
              <a:rPr lang="en-GB" sz="2800" b="1" dirty="0">
                <a:solidFill>
                  <a:schemeClr val="bg1"/>
                </a:solidFill>
              </a:rPr>
              <a:t>Globalisation and the internationalisation of start-up </a:t>
            </a:r>
            <a:r>
              <a:rPr lang="en-GB" sz="2800" b="1" dirty="0" smtClean="0">
                <a:solidFill>
                  <a:schemeClr val="bg1"/>
                </a:solidFill>
              </a:rPr>
              <a:t>firms</a:t>
            </a:r>
            <a:endParaRPr lang="en-GB" sz="2800" dirty="0">
              <a:solidFill>
                <a:schemeClr val="bg1"/>
              </a:solidFill>
            </a:endParaRPr>
          </a:p>
          <a:p>
            <a:pPr lvl="0"/>
            <a:r>
              <a:rPr lang="en-GB" sz="2400" b="1" dirty="0" smtClean="0">
                <a:solidFill>
                  <a:schemeClr val="bg1"/>
                </a:solidFill>
              </a:rPr>
              <a:t>The </a:t>
            </a:r>
            <a:r>
              <a:rPr lang="en-GB" sz="2400" b="1" dirty="0">
                <a:solidFill>
                  <a:schemeClr val="bg1"/>
                </a:solidFill>
              </a:rPr>
              <a:t>Theoretical Foundation of International </a:t>
            </a:r>
            <a:r>
              <a:rPr lang="en-GB" sz="2400" b="1" dirty="0" smtClean="0">
                <a:solidFill>
                  <a:schemeClr val="bg1"/>
                </a:solidFill>
              </a:rPr>
              <a:t>Entrepreneurship</a:t>
            </a:r>
          </a:p>
          <a:p>
            <a:r>
              <a:rPr lang="en-US" sz="2400" b="1" dirty="0">
                <a:solidFill>
                  <a:schemeClr val="bg1"/>
                </a:solidFill>
              </a:rPr>
              <a:t>Motivations for International </a:t>
            </a:r>
            <a:r>
              <a:rPr lang="en-US" sz="2400" b="1" dirty="0" smtClean="0">
                <a:solidFill>
                  <a:schemeClr val="bg1"/>
                </a:solidFill>
              </a:rPr>
              <a:t>Entrepreneurship</a:t>
            </a:r>
          </a:p>
          <a:p>
            <a:pPr lvl="0"/>
            <a:r>
              <a:rPr lang="en-GB" sz="2400" b="1" dirty="0">
                <a:solidFill>
                  <a:schemeClr val="bg1"/>
                </a:solidFill>
              </a:rPr>
              <a:t>Building International Entrepreneurial Capability for  Growth</a:t>
            </a:r>
            <a:endParaRPr lang="en-GB" sz="2400" dirty="0">
              <a:solidFill>
                <a:schemeClr val="bg1"/>
              </a:solidFill>
            </a:endParaRPr>
          </a:p>
          <a:p>
            <a:r>
              <a:rPr lang="en-US" sz="2400" b="1" dirty="0" smtClean="0">
                <a:solidFill>
                  <a:schemeClr val="bg1"/>
                </a:solidFill>
              </a:rPr>
              <a:t> </a:t>
            </a:r>
            <a:endParaRPr lang="en-GB" sz="2400" dirty="0">
              <a:solidFill>
                <a:schemeClr val="bg1"/>
              </a:solidFill>
            </a:endParaRPr>
          </a:p>
          <a:p>
            <a:pPr lvl="0"/>
            <a:endParaRPr lang="en-GB" sz="2400" dirty="0">
              <a:solidFill>
                <a:schemeClr val="bg1"/>
              </a:solidFill>
            </a:endParaRPr>
          </a:p>
          <a:p>
            <a:pPr marL="457200" lvl="1" indent="0">
              <a:buNone/>
            </a:pPr>
            <a:endParaRPr lang="en-GB" sz="2400" dirty="0">
              <a:solidFill>
                <a:schemeClr val="bg1"/>
              </a:solidFill>
            </a:endParaRPr>
          </a:p>
        </p:txBody>
      </p:sp>
      <p:sp>
        <p:nvSpPr>
          <p:cNvPr id="4" name="Footer Placeholder 3"/>
          <p:cNvSpPr>
            <a:spLocks noGrp="1"/>
          </p:cNvSpPr>
          <p:nvPr>
            <p:ph type="ftr" sz="quarter" idx="11"/>
          </p:nvPr>
        </p:nvSpPr>
        <p:spPr/>
        <p:txBody>
          <a:bodyPr/>
          <a:lstStyle/>
          <a:p>
            <a:r>
              <a:rPr lang="en-GB" smtClean="0"/>
              <a:t>Enterprise Concepts and Issues  © Goodfellow Publishers 2016</a:t>
            </a:r>
            <a:endParaRPr lang="en-US"/>
          </a:p>
        </p:txBody>
      </p:sp>
    </p:spTree>
    <p:extLst>
      <p:ext uri="{BB962C8B-B14F-4D97-AF65-F5344CB8AC3E}">
        <p14:creationId xmlns:p14="http://schemas.microsoft.com/office/powerpoint/2010/main" val="451063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lstStyle/>
          <a:p>
            <a:pPr algn="ct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GB" sz="2000" dirty="0">
                <a:solidFill>
                  <a:schemeClr val="bg1"/>
                </a:solidFill>
              </a:rPr>
              <a:t/>
            </a:r>
            <a:br>
              <a:rPr lang="en-GB" sz="2000" dirty="0">
                <a:solidFill>
                  <a:schemeClr val="bg1"/>
                </a:solidFill>
              </a:rPr>
            </a:br>
            <a:r>
              <a:rPr lang="en-US" sz="3200" b="1" dirty="0">
                <a:solidFill>
                  <a:schemeClr val="bg1"/>
                </a:solidFill>
              </a:rPr>
              <a:t>The </a:t>
            </a:r>
            <a:r>
              <a:rPr lang="en-GB" sz="3200" b="1" dirty="0">
                <a:solidFill>
                  <a:schemeClr val="bg1"/>
                </a:solidFill>
              </a:rPr>
              <a:t>globalisation</a:t>
            </a:r>
            <a:r>
              <a:rPr lang="en-US" sz="3200" b="1" dirty="0">
                <a:solidFill>
                  <a:schemeClr val="bg1"/>
                </a:solidFill>
              </a:rPr>
              <a:t> contextual factors for </a:t>
            </a:r>
            <a:r>
              <a:rPr lang="en-US" sz="3200" b="1" dirty="0" smtClean="0">
                <a:solidFill>
                  <a:schemeClr val="bg1"/>
                </a:solidFill>
              </a:rPr>
              <a:t>internationalization </a:t>
            </a:r>
            <a:r>
              <a:rPr lang="en-US" sz="3200" b="1" dirty="0">
                <a:solidFill>
                  <a:schemeClr val="bg1"/>
                </a:solidFill>
              </a:rPr>
              <a:t>of firms</a:t>
            </a:r>
            <a:endParaRPr lang="en-GB" sz="3200" b="1" dirty="0">
              <a:solidFill>
                <a:schemeClr val="bg1"/>
              </a:solidFill>
            </a:endParaRPr>
          </a:p>
        </p:txBody>
      </p:sp>
      <p:sp>
        <p:nvSpPr>
          <p:cNvPr id="3" name="Content Placeholder 2"/>
          <p:cNvSpPr>
            <a:spLocks noGrp="1"/>
          </p:cNvSpPr>
          <p:nvPr>
            <p:ph idx="1"/>
          </p:nvPr>
        </p:nvSpPr>
        <p:spPr>
          <a:xfrm>
            <a:off x="467544" y="1916832"/>
            <a:ext cx="8229600" cy="4525963"/>
          </a:xfrm>
        </p:spPr>
        <p:txBody>
          <a:bodyPr/>
          <a:lstStyle/>
          <a:p>
            <a:pPr lvl="0"/>
            <a:r>
              <a:rPr lang="en-GB" dirty="0" smtClean="0">
                <a:solidFill>
                  <a:schemeClr val="bg1"/>
                </a:solidFill>
              </a:rPr>
              <a:t>Advances </a:t>
            </a:r>
            <a:r>
              <a:rPr lang="en-GB" dirty="0">
                <a:solidFill>
                  <a:schemeClr val="bg1"/>
                </a:solidFill>
              </a:rPr>
              <a:t>in international communication, information technology </a:t>
            </a:r>
          </a:p>
          <a:p>
            <a:pPr lvl="0"/>
            <a:r>
              <a:rPr lang="en-GB" dirty="0">
                <a:solidFill>
                  <a:schemeClr val="bg1"/>
                </a:solidFill>
              </a:rPr>
              <a:t>Pace of technological change in </a:t>
            </a:r>
            <a:r>
              <a:rPr lang="en-US" dirty="0">
                <a:solidFill>
                  <a:schemeClr val="bg1"/>
                </a:solidFill>
              </a:rPr>
              <a:t>production and transportation</a:t>
            </a:r>
            <a:endParaRPr lang="en-GB" dirty="0">
              <a:solidFill>
                <a:schemeClr val="bg1"/>
              </a:solidFill>
            </a:endParaRPr>
          </a:p>
          <a:p>
            <a:pPr lvl="0"/>
            <a:r>
              <a:rPr lang="en-GB" dirty="0">
                <a:solidFill>
                  <a:schemeClr val="bg1"/>
                </a:solidFill>
              </a:rPr>
              <a:t>Advances in international </a:t>
            </a:r>
            <a:r>
              <a:rPr lang="en-GB" dirty="0" smtClean="0">
                <a:solidFill>
                  <a:schemeClr val="bg1"/>
                </a:solidFill>
              </a:rPr>
              <a:t>transport</a:t>
            </a:r>
          </a:p>
          <a:p>
            <a:pPr lvl="0"/>
            <a:r>
              <a:rPr lang="en-GB" dirty="0" smtClean="0">
                <a:solidFill>
                  <a:schemeClr val="bg1"/>
                </a:solidFill>
              </a:rPr>
              <a:t>Integration of world’s financial markets</a:t>
            </a:r>
          </a:p>
        </p:txBody>
      </p:sp>
      <p:sp>
        <p:nvSpPr>
          <p:cNvPr id="4" name="Footer Placeholder 3"/>
          <p:cNvSpPr>
            <a:spLocks noGrp="1"/>
          </p:cNvSpPr>
          <p:nvPr>
            <p:ph type="ftr" sz="quarter" idx="11"/>
          </p:nvPr>
        </p:nvSpPr>
        <p:spPr/>
        <p:txBody>
          <a:bodyPr/>
          <a:lstStyle/>
          <a:p>
            <a:r>
              <a:rPr lang="en-GB" smtClean="0"/>
              <a:t>Enterprise Concepts and Issues  © Goodfellow Publishers 2016</a:t>
            </a:r>
            <a:endParaRPr lang="en-US"/>
          </a:p>
        </p:txBody>
      </p:sp>
    </p:spTree>
    <p:extLst>
      <p:ext uri="{BB962C8B-B14F-4D97-AF65-F5344CB8AC3E}">
        <p14:creationId xmlns:p14="http://schemas.microsoft.com/office/powerpoint/2010/main" val="3042032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lstStyle/>
          <a:p>
            <a:pPr algn="ct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GB" sz="2000" dirty="0">
                <a:solidFill>
                  <a:schemeClr val="bg1"/>
                </a:solidFill>
              </a:rPr>
              <a:t/>
            </a:r>
            <a:br>
              <a:rPr lang="en-GB" sz="2000" dirty="0">
                <a:solidFill>
                  <a:schemeClr val="bg1"/>
                </a:solidFill>
              </a:rPr>
            </a:br>
            <a:r>
              <a:rPr lang="en-US" sz="3200" b="1" dirty="0">
                <a:solidFill>
                  <a:schemeClr val="bg1"/>
                </a:solidFill>
              </a:rPr>
              <a:t>The </a:t>
            </a:r>
            <a:r>
              <a:rPr lang="en-GB" sz="3200" b="1" dirty="0">
                <a:solidFill>
                  <a:schemeClr val="bg1"/>
                </a:solidFill>
              </a:rPr>
              <a:t>globalisation</a:t>
            </a:r>
            <a:r>
              <a:rPr lang="en-US" sz="3200" b="1" dirty="0">
                <a:solidFill>
                  <a:schemeClr val="bg1"/>
                </a:solidFill>
              </a:rPr>
              <a:t> contextual factors for </a:t>
            </a:r>
            <a:r>
              <a:rPr lang="en-US" sz="3200" b="1" dirty="0" smtClean="0">
                <a:solidFill>
                  <a:schemeClr val="bg1"/>
                </a:solidFill>
              </a:rPr>
              <a:t>internationalization </a:t>
            </a:r>
            <a:r>
              <a:rPr lang="en-US" sz="3200" b="1" dirty="0">
                <a:solidFill>
                  <a:schemeClr val="bg1"/>
                </a:solidFill>
              </a:rPr>
              <a:t>of firms</a:t>
            </a:r>
            <a:endParaRPr lang="en-GB" sz="3200" b="1" dirty="0">
              <a:solidFill>
                <a:schemeClr val="bg1"/>
              </a:solidFill>
            </a:endParaRPr>
          </a:p>
        </p:txBody>
      </p:sp>
      <p:sp>
        <p:nvSpPr>
          <p:cNvPr id="3" name="Content Placeholder 2"/>
          <p:cNvSpPr>
            <a:spLocks noGrp="1"/>
          </p:cNvSpPr>
          <p:nvPr>
            <p:ph idx="1"/>
          </p:nvPr>
        </p:nvSpPr>
        <p:spPr>
          <a:xfrm>
            <a:off x="467544" y="1988840"/>
            <a:ext cx="8229600" cy="4525963"/>
          </a:xfrm>
        </p:spPr>
        <p:txBody>
          <a:bodyPr/>
          <a:lstStyle/>
          <a:p>
            <a:pPr lvl="0"/>
            <a:r>
              <a:rPr lang="en-GB" dirty="0" smtClean="0">
                <a:solidFill>
                  <a:schemeClr val="bg1"/>
                </a:solidFill>
              </a:rPr>
              <a:t>Market-oriented and globalization polices</a:t>
            </a:r>
          </a:p>
          <a:p>
            <a:pPr lvl="0"/>
            <a:r>
              <a:rPr lang="en-GB" dirty="0" smtClean="0">
                <a:solidFill>
                  <a:schemeClr val="bg1"/>
                </a:solidFill>
              </a:rPr>
              <a:t>International nature of industry</a:t>
            </a:r>
          </a:p>
          <a:p>
            <a:pPr lvl="0"/>
            <a:r>
              <a:rPr lang="en-GB" dirty="0" smtClean="0">
                <a:solidFill>
                  <a:schemeClr val="bg1"/>
                </a:solidFill>
              </a:rPr>
              <a:t>Homogeneity of international market</a:t>
            </a:r>
          </a:p>
          <a:p>
            <a:pPr lvl="0"/>
            <a:r>
              <a:rPr lang="en-GB" dirty="0" smtClean="0">
                <a:solidFill>
                  <a:schemeClr val="bg1"/>
                </a:solidFill>
              </a:rPr>
              <a:t>International Competition </a:t>
            </a:r>
            <a:endParaRPr lang="en-GB" dirty="0">
              <a:solidFill>
                <a:schemeClr val="bg1"/>
              </a:solidFill>
            </a:endParaRPr>
          </a:p>
        </p:txBody>
      </p:sp>
      <p:sp>
        <p:nvSpPr>
          <p:cNvPr id="4" name="Footer Placeholder 3"/>
          <p:cNvSpPr>
            <a:spLocks noGrp="1"/>
          </p:cNvSpPr>
          <p:nvPr>
            <p:ph type="ftr" sz="quarter" idx="11"/>
          </p:nvPr>
        </p:nvSpPr>
        <p:spPr/>
        <p:txBody>
          <a:bodyPr/>
          <a:lstStyle/>
          <a:p>
            <a:r>
              <a:rPr lang="en-GB" smtClean="0"/>
              <a:t>Enterprise Concepts and Issues  © Goodfellow Publishers 2016</a:t>
            </a:r>
            <a:endParaRPr lang="en-US"/>
          </a:p>
        </p:txBody>
      </p:sp>
    </p:spTree>
    <p:extLst>
      <p:ext uri="{BB962C8B-B14F-4D97-AF65-F5344CB8AC3E}">
        <p14:creationId xmlns:p14="http://schemas.microsoft.com/office/powerpoint/2010/main" val="40353244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en-GB" sz="3200" b="1" dirty="0">
                <a:solidFill>
                  <a:schemeClr val="bg1"/>
                </a:solidFill>
              </a:rPr>
              <a:t>Internationalisation</a:t>
            </a:r>
            <a:r>
              <a:rPr lang="en-US" sz="3200" b="1" dirty="0">
                <a:solidFill>
                  <a:schemeClr val="bg1"/>
                </a:solidFill>
              </a:rPr>
              <a:t> of start-up firms </a:t>
            </a:r>
            <a:endParaRPr lang="en-GB" sz="3200" b="1" dirty="0">
              <a:solidFill>
                <a:schemeClr val="bg1"/>
              </a:solidFill>
            </a:endParaRPr>
          </a:p>
        </p:txBody>
      </p:sp>
      <p:sp>
        <p:nvSpPr>
          <p:cNvPr id="3" name="Content Placeholder 2"/>
          <p:cNvSpPr>
            <a:spLocks noGrp="1"/>
          </p:cNvSpPr>
          <p:nvPr>
            <p:ph idx="1"/>
          </p:nvPr>
        </p:nvSpPr>
        <p:spPr/>
        <p:txBody>
          <a:bodyPr/>
          <a:lstStyle/>
          <a:p>
            <a:r>
              <a:rPr lang="en-GB" sz="2000" dirty="0">
                <a:solidFill>
                  <a:schemeClr val="bg1"/>
                </a:solidFill>
              </a:rPr>
              <a:t>T</a:t>
            </a:r>
            <a:r>
              <a:rPr lang="en-GB" sz="2000" dirty="0" smtClean="0">
                <a:solidFill>
                  <a:schemeClr val="bg1"/>
                </a:solidFill>
              </a:rPr>
              <a:t>he </a:t>
            </a:r>
            <a:r>
              <a:rPr lang="en-GB" sz="2000" dirty="0">
                <a:solidFill>
                  <a:schemeClr val="bg1"/>
                </a:solidFill>
              </a:rPr>
              <a:t>growing success of young international start-ups, who internationalise and succeed in multiple foreign markets early in their operation despite limited resources</a:t>
            </a:r>
            <a:r>
              <a:rPr lang="en-GB" sz="2000" dirty="0" smtClean="0">
                <a:solidFill>
                  <a:schemeClr val="bg1"/>
                </a:solidFill>
              </a:rPr>
              <a:t>.</a:t>
            </a:r>
          </a:p>
          <a:p>
            <a:r>
              <a:rPr lang="en-GB" sz="2000" dirty="0">
                <a:solidFill>
                  <a:schemeClr val="bg1"/>
                </a:solidFill>
              </a:rPr>
              <a:t>T</a:t>
            </a:r>
            <a:r>
              <a:rPr lang="en-GB" sz="2000" dirty="0" smtClean="0">
                <a:solidFill>
                  <a:schemeClr val="bg1"/>
                </a:solidFill>
              </a:rPr>
              <a:t>he </a:t>
            </a:r>
            <a:r>
              <a:rPr lang="en-GB" sz="2000" dirty="0">
                <a:solidFill>
                  <a:schemeClr val="bg1"/>
                </a:solidFill>
              </a:rPr>
              <a:t>emergence of small and medium enterprises who successfully competed almost from their inception against large and established players in the competitive global </a:t>
            </a:r>
            <a:r>
              <a:rPr lang="en-GB" sz="2000" dirty="0" smtClean="0">
                <a:solidFill>
                  <a:schemeClr val="bg1"/>
                </a:solidFill>
              </a:rPr>
              <a:t>market</a:t>
            </a:r>
          </a:p>
          <a:p>
            <a:r>
              <a:rPr lang="en-GB" sz="2000" dirty="0" smtClean="0">
                <a:solidFill>
                  <a:schemeClr val="bg1"/>
                </a:solidFill>
              </a:rPr>
              <a:t>Early </a:t>
            </a:r>
            <a:r>
              <a:rPr lang="en-GB" sz="2000" dirty="0">
                <a:solidFill>
                  <a:schemeClr val="bg1"/>
                </a:solidFill>
              </a:rPr>
              <a:t>internationalised firms or born global firms are more common in countries with smaller domestic markets. </a:t>
            </a:r>
            <a:endParaRPr lang="en-GB" sz="2000" dirty="0" smtClean="0">
              <a:solidFill>
                <a:schemeClr val="bg1"/>
              </a:solidFill>
            </a:endParaRPr>
          </a:p>
          <a:p>
            <a:r>
              <a:rPr lang="en-GB" sz="2000" dirty="0" smtClean="0">
                <a:solidFill>
                  <a:schemeClr val="bg1"/>
                </a:solidFill>
              </a:rPr>
              <a:t>Due </a:t>
            </a:r>
            <a:r>
              <a:rPr lang="en-GB" sz="2000" dirty="0">
                <a:solidFill>
                  <a:schemeClr val="bg1"/>
                </a:solidFill>
              </a:rPr>
              <a:t>to the nature of  their young age, born </a:t>
            </a:r>
            <a:r>
              <a:rPr lang="en-GB" sz="2000" dirty="0" err="1">
                <a:solidFill>
                  <a:schemeClr val="bg1"/>
                </a:solidFill>
              </a:rPr>
              <a:t>globals</a:t>
            </a:r>
            <a:r>
              <a:rPr lang="en-GB" sz="2000" dirty="0">
                <a:solidFill>
                  <a:schemeClr val="bg1"/>
                </a:solidFill>
              </a:rPr>
              <a:t> tend to be mainly micro or small enterprises. </a:t>
            </a:r>
            <a:endParaRPr lang="en-GB" sz="2000" dirty="0" smtClean="0">
              <a:solidFill>
                <a:schemeClr val="bg1"/>
              </a:solidFill>
            </a:endParaRPr>
          </a:p>
          <a:p>
            <a:pPr marL="0" indent="0">
              <a:buNone/>
            </a:pPr>
            <a:r>
              <a:rPr lang="en-GB" sz="2000" dirty="0" smtClean="0">
                <a:solidFill>
                  <a:schemeClr val="bg1"/>
                </a:solidFill>
              </a:rPr>
              <a:t>Examples: Skype, </a:t>
            </a:r>
            <a:r>
              <a:rPr lang="en-GB" sz="2000" dirty="0" err="1" smtClean="0">
                <a:solidFill>
                  <a:schemeClr val="bg1"/>
                </a:solidFill>
              </a:rPr>
              <a:t>Seaflex</a:t>
            </a:r>
            <a:r>
              <a:rPr lang="en-GB" sz="2000" dirty="0" smtClean="0">
                <a:solidFill>
                  <a:schemeClr val="bg1"/>
                </a:solidFill>
              </a:rPr>
              <a:t> AB, Edinburgh Business School, Cochlear	</a:t>
            </a:r>
          </a:p>
          <a:p>
            <a:endParaRPr lang="en-GB" sz="2800" dirty="0" smtClean="0">
              <a:solidFill>
                <a:schemeClr val="bg1"/>
              </a:solidFill>
            </a:endParaRPr>
          </a:p>
          <a:p>
            <a:endParaRPr lang="en-GB" sz="3600" dirty="0">
              <a:solidFill>
                <a:schemeClr val="bg1"/>
              </a:solidFill>
            </a:endParaRPr>
          </a:p>
        </p:txBody>
      </p:sp>
      <p:sp>
        <p:nvSpPr>
          <p:cNvPr id="4" name="Footer Placeholder 3"/>
          <p:cNvSpPr>
            <a:spLocks noGrp="1"/>
          </p:cNvSpPr>
          <p:nvPr>
            <p:ph type="ftr" sz="quarter" idx="11"/>
          </p:nvPr>
        </p:nvSpPr>
        <p:spPr/>
        <p:txBody>
          <a:bodyPr/>
          <a:lstStyle/>
          <a:p>
            <a:r>
              <a:rPr lang="en-GB" smtClean="0"/>
              <a:t>Enterprise Concepts and Issues  © Goodfellow Publishers 2016</a:t>
            </a:r>
            <a:endParaRPr lang="en-US"/>
          </a:p>
        </p:txBody>
      </p:sp>
    </p:spTree>
    <p:extLst>
      <p:ext uri="{BB962C8B-B14F-4D97-AF65-F5344CB8AC3E}">
        <p14:creationId xmlns:p14="http://schemas.microsoft.com/office/powerpoint/2010/main" val="1769792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lstStyle/>
          <a:p>
            <a:pPr algn="ctr"/>
            <a:r>
              <a:rPr lang="en-GB" sz="3200" b="1" dirty="0" smtClean="0">
                <a:solidFill>
                  <a:schemeClr val="bg1"/>
                </a:solidFill>
              </a:rPr>
              <a:t>Theoretical foundation of </a:t>
            </a:r>
            <a:br>
              <a:rPr lang="en-GB" sz="3200" b="1" dirty="0" smtClean="0">
                <a:solidFill>
                  <a:schemeClr val="bg1"/>
                </a:solidFill>
              </a:rPr>
            </a:br>
            <a:r>
              <a:rPr lang="en-GB" sz="3200" b="1" dirty="0" smtClean="0">
                <a:solidFill>
                  <a:schemeClr val="bg1"/>
                </a:solidFill>
              </a:rPr>
              <a:t>International Entrepreneurship</a:t>
            </a:r>
            <a:endParaRPr lang="en-GB" sz="3200" b="1" dirty="0">
              <a:solidFill>
                <a:schemeClr val="bg1"/>
              </a:solidFill>
            </a:endParaRPr>
          </a:p>
        </p:txBody>
      </p:sp>
      <p:sp>
        <p:nvSpPr>
          <p:cNvPr id="3" name="Content Placeholder 2"/>
          <p:cNvSpPr>
            <a:spLocks noGrp="1"/>
          </p:cNvSpPr>
          <p:nvPr>
            <p:ph idx="1"/>
          </p:nvPr>
        </p:nvSpPr>
        <p:spPr>
          <a:xfrm>
            <a:off x="539552" y="1844824"/>
            <a:ext cx="8229600" cy="4525963"/>
          </a:xfrm>
        </p:spPr>
        <p:txBody>
          <a:bodyPr/>
          <a:lstStyle/>
          <a:p>
            <a:pPr lvl="0"/>
            <a:r>
              <a:rPr lang="en-GB" sz="2800" dirty="0">
                <a:solidFill>
                  <a:schemeClr val="bg1"/>
                </a:solidFill>
              </a:rPr>
              <a:t>International Entrepreneurship is the emergent research area at the intersections of International Business, Entrepreneurship and Strategy</a:t>
            </a:r>
          </a:p>
          <a:p>
            <a:pPr lvl="0"/>
            <a:r>
              <a:rPr lang="en-GB" sz="2800" dirty="0">
                <a:solidFill>
                  <a:schemeClr val="bg1"/>
                </a:solidFill>
              </a:rPr>
              <a:t>International Entrepreneurship studies “the process of an entrepreneur conducting business activities across national boundaries</a:t>
            </a:r>
            <a:r>
              <a:rPr lang="en-GB" sz="2800" dirty="0" smtClean="0">
                <a:solidFill>
                  <a:schemeClr val="bg1"/>
                </a:solidFill>
              </a:rPr>
              <a:t>”</a:t>
            </a:r>
            <a:endParaRPr lang="en-GB" sz="2800" dirty="0">
              <a:solidFill>
                <a:schemeClr val="bg1"/>
              </a:solidFill>
            </a:endParaRPr>
          </a:p>
        </p:txBody>
      </p:sp>
      <p:sp>
        <p:nvSpPr>
          <p:cNvPr id="4" name="Footer Placeholder 3"/>
          <p:cNvSpPr>
            <a:spLocks noGrp="1"/>
          </p:cNvSpPr>
          <p:nvPr>
            <p:ph type="ftr" sz="quarter" idx="11"/>
          </p:nvPr>
        </p:nvSpPr>
        <p:spPr/>
        <p:txBody>
          <a:bodyPr/>
          <a:lstStyle/>
          <a:p>
            <a:r>
              <a:rPr lang="en-GB" smtClean="0"/>
              <a:t>Enterprise Concepts and Issues  © Goodfellow Publishers 2016</a:t>
            </a:r>
            <a:endParaRPr lang="en-US"/>
          </a:p>
        </p:txBody>
      </p:sp>
    </p:spTree>
    <p:extLst>
      <p:ext uri="{BB962C8B-B14F-4D97-AF65-F5344CB8AC3E}">
        <p14:creationId xmlns:p14="http://schemas.microsoft.com/office/powerpoint/2010/main" val="38107005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pPr algn="ctr"/>
            <a:r>
              <a:rPr lang="en-GB" sz="3200" b="1" dirty="0" smtClean="0">
                <a:solidFill>
                  <a:schemeClr val="bg1"/>
                </a:solidFill>
              </a:rPr>
              <a:t>Theoretical foundation of </a:t>
            </a:r>
            <a:br>
              <a:rPr lang="en-GB" sz="3200" b="1" dirty="0" smtClean="0">
                <a:solidFill>
                  <a:schemeClr val="bg1"/>
                </a:solidFill>
              </a:rPr>
            </a:br>
            <a:r>
              <a:rPr lang="en-GB" sz="3200" b="1" dirty="0" smtClean="0">
                <a:solidFill>
                  <a:schemeClr val="bg1"/>
                </a:solidFill>
              </a:rPr>
              <a:t>International Entrepreneurship</a:t>
            </a:r>
            <a:endParaRPr lang="en-GB" sz="3200" b="1" dirty="0">
              <a:solidFill>
                <a:schemeClr val="bg1"/>
              </a:solidFill>
            </a:endParaRPr>
          </a:p>
        </p:txBody>
      </p:sp>
      <p:sp>
        <p:nvSpPr>
          <p:cNvPr id="3" name="Content Placeholder 2"/>
          <p:cNvSpPr>
            <a:spLocks noGrp="1"/>
          </p:cNvSpPr>
          <p:nvPr>
            <p:ph idx="1"/>
          </p:nvPr>
        </p:nvSpPr>
        <p:spPr>
          <a:xfrm>
            <a:off x="539552" y="1844824"/>
            <a:ext cx="8229600" cy="4525963"/>
          </a:xfrm>
        </p:spPr>
        <p:txBody>
          <a:bodyPr/>
          <a:lstStyle/>
          <a:p>
            <a:pPr lvl="0"/>
            <a:r>
              <a:rPr lang="en-GB" sz="2800" dirty="0">
                <a:solidFill>
                  <a:schemeClr val="bg1"/>
                </a:solidFill>
              </a:rPr>
              <a:t>International Entrepreneurship is the emergent research area at the intersections of International Business, Entrepreneurship and Strategy</a:t>
            </a:r>
          </a:p>
          <a:p>
            <a:pPr lvl="0"/>
            <a:r>
              <a:rPr lang="en-GB" sz="2800" dirty="0">
                <a:solidFill>
                  <a:schemeClr val="bg1"/>
                </a:solidFill>
              </a:rPr>
              <a:t>International Entrepreneurship studies “the process of an entrepreneur conducting business activities across national boundaries</a:t>
            </a:r>
            <a:r>
              <a:rPr lang="en-GB" sz="2800" dirty="0" smtClean="0">
                <a:solidFill>
                  <a:schemeClr val="bg1"/>
                </a:solidFill>
              </a:rPr>
              <a:t>”</a:t>
            </a:r>
            <a:endParaRPr lang="en-GB" sz="2800" dirty="0">
              <a:solidFill>
                <a:schemeClr val="bg1"/>
              </a:solidFill>
            </a:endParaRPr>
          </a:p>
        </p:txBody>
      </p:sp>
      <p:sp>
        <p:nvSpPr>
          <p:cNvPr id="4" name="Footer Placeholder 3"/>
          <p:cNvSpPr>
            <a:spLocks noGrp="1"/>
          </p:cNvSpPr>
          <p:nvPr>
            <p:ph type="ftr" sz="quarter" idx="11"/>
          </p:nvPr>
        </p:nvSpPr>
        <p:spPr/>
        <p:txBody>
          <a:bodyPr/>
          <a:lstStyle/>
          <a:p>
            <a:r>
              <a:rPr lang="en-GB" smtClean="0"/>
              <a:t>Enterprise Concepts and Issues  © Goodfellow Publishers 2016</a:t>
            </a:r>
            <a:endParaRPr lang="en-US"/>
          </a:p>
        </p:txBody>
      </p:sp>
    </p:spTree>
    <p:extLst>
      <p:ext uri="{BB962C8B-B14F-4D97-AF65-F5344CB8AC3E}">
        <p14:creationId xmlns:p14="http://schemas.microsoft.com/office/powerpoint/2010/main" val="139824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lstStyle/>
          <a:p>
            <a:pPr algn="ctr"/>
            <a:r>
              <a:rPr lang="en-GB" sz="3200" b="1" dirty="0" smtClean="0">
                <a:solidFill>
                  <a:schemeClr val="bg1"/>
                </a:solidFill>
              </a:rPr>
              <a:t>Theoretical foundation of </a:t>
            </a:r>
            <a:br>
              <a:rPr lang="en-GB" sz="3200" b="1" dirty="0" smtClean="0">
                <a:solidFill>
                  <a:schemeClr val="bg1"/>
                </a:solidFill>
              </a:rPr>
            </a:br>
            <a:r>
              <a:rPr lang="en-GB" sz="3200" b="1" dirty="0" smtClean="0">
                <a:solidFill>
                  <a:schemeClr val="bg1"/>
                </a:solidFill>
              </a:rPr>
              <a:t>International Entrepreneurship</a:t>
            </a:r>
            <a:endParaRPr lang="en-GB" sz="3200" b="1" dirty="0">
              <a:solidFill>
                <a:schemeClr val="bg1"/>
              </a:solidFill>
            </a:endParaRPr>
          </a:p>
        </p:txBody>
      </p:sp>
      <p:sp>
        <p:nvSpPr>
          <p:cNvPr id="3" name="Content Placeholder 2"/>
          <p:cNvSpPr>
            <a:spLocks noGrp="1"/>
          </p:cNvSpPr>
          <p:nvPr>
            <p:ph idx="1"/>
          </p:nvPr>
        </p:nvSpPr>
        <p:spPr>
          <a:xfrm>
            <a:off x="467544" y="1556792"/>
            <a:ext cx="8229600" cy="4525963"/>
          </a:xfrm>
        </p:spPr>
        <p:txBody>
          <a:bodyPr/>
          <a:lstStyle/>
          <a:p>
            <a:pPr marL="0" lvl="0" indent="0">
              <a:buNone/>
            </a:pPr>
            <a:r>
              <a:rPr lang="en-GB" sz="2400" kern="1200" dirty="0" smtClean="0">
                <a:solidFill>
                  <a:schemeClr val="bg1"/>
                </a:solidFill>
              </a:rPr>
              <a:t>“</a:t>
            </a:r>
            <a:r>
              <a:rPr lang="en-GB" sz="2400" i="1" kern="1200" dirty="0" smtClean="0">
                <a:solidFill>
                  <a:schemeClr val="bg1"/>
                </a:solidFill>
              </a:rPr>
              <a:t>the </a:t>
            </a:r>
            <a:r>
              <a:rPr lang="en-GB" sz="2400" i="1" kern="1200" dirty="0">
                <a:solidFill>
                  <a:schemeClr val="bg1"/>
                </a:solidFill>
              </a:rPr>
              <a:t>development of international new ventures or start-ups, that from inception, engage in international business, thus viewing their operating domain as international form the initial stages of the firm’s operation”. </a:t>
            </a:r>
            <a:r>
              <a:rPr lang="en-GB" sz="2000" kern="1200" dirty="0">
                <a:solidFill>
                  <a:schemeClr val="bg1"/>
                </a:solidFill>
              </a:rPr>
              <a:t>McDougal (1989, p.389) </a:t>
            </a:r>
            <a:endParaRPr lang="en-GB" sz="2000" i="1" kern="1200" dirty="0" smtClean="0">
              <a:solidFill>
                <a:schemeClr val="bg1"/>
              </a:solidFill>
            </a:endParaRPr>
          </a:p>
          <a:p>
            <a:pPr lvl="0"/>
            <a:r>
              <a:rPr lang="en-GB" sz="2400" kern="1200" dirty="0" smtClean="0">
                <a:solidFill>
                  <a:schemeClr val="bg1"/>
                </a:solidFill>
              </a:rPr>
              <a:t>The </a:t>
            </a:r>
            <a:r>
              <a:rPr lang="en-GB" sz="2400" kern="1200" dirty="0">
                <a:solidFill>
                  <a:schemeClr val="bg1"/>
                </a:solidFill>
              </a:rPr>
              <a:t>authors later on introduced the broader concept to include the study of established firms: </a:t>
            </a:r>
            <a:endParaRPr lang="en-GB" sz="2400" kern="1200" dirty="0" smtClean="0">
              <a:solidFill>
                <a:schemeClr val="bg1"/>
              </a:solidFill>
            </a:endParaRPr>
          </a:p>
          <a:p>
            <a:pPr marL="0" lvl="0" indent="0">
              <a:buNone/>
            </a:pPr>
            <a:r>
              <a:rPr lang="en-GB" sz="2400" i="1" kern="1200" dirty="0" smtClean="0">
                <a:solidFill>
                  <a:schemeClr val="bg1"/>
                </a:solidFill>
              </a:rPr>
              <a:t>“</a:t>
            </a:r>
            <a:r>
              <a:rPr lang="en-GB" sz="2400" i="1" kern="1200" dirty="0">
                <a:solidFill>
                  <a:schemeClr val="bg1"/>
                </a:solidFill>
              </a:rPr>
              <a:t>international entrepreneurship is a combination of innovative, proactive, and risk-seeking behaviour that crosses national borders and is intended to create value in organisations”</a:t>
            </a:r>
            <a:r>
              <a:rPr lang="en-GB" sz="2400" kern="1200" dirty="0">
                <a:solidFill>
                  <a:schemeClr val="bg1"/>
                </a:solidFill>
              </a:rPr>
              <a:t> </a:t>
            </a:r>
            <a:r>
              <a:rPr lang="en-GB" sz="2000" kern="1200" dirty="0">
                <a:solidFill>
                  <a:schemeClr val="bg1"/>
                </a:solidFill>
              </a:rPr>
              <a:t>McDougall and </a:t>
            </a:r>
            <a:r>
              <a:rPr lang="en-GB" sz="2000" kern="1200" dirty="0" err="1">
                <a:solidFill>
                  <a:schemeClr val="bg1"/>
                </a:solidFill>
              </a:rPr>
              <a:t>Oviatt</a:t>
            </a:r>
            <a:r>
              <a:rPr lang="en-GB" sz="2000" kern="1200" dirty="0">
                <a:solidFill>
                  <a:schemeClr val="bg1"/>
                </a:solidFill>
              </a:rPr>
              <a:t>, 2000:903).</a:t>
            </a:r>
            <a:r>
              <a:rPr lang="en-GB" sz="2400" kern="1200" dirty="0">
                <a:solidFill>
                  <a:schemeClr val="bg1"/>
                </a:solidFill>
              </a:rPr>
              <a:t> </a:t>
            </a:r>
            <a:endParaRPr lang="en-GB" sz="2400" dirty="0">
              <a:solidFill>
                <a:schemeClr val="bg1"/>
              </a:solidFill>
            </a:endParaRPr>
          </a:p>
        </p:txBody>
      </p:sp>
      <p:sp>
        <p:nvSpPr>
          <p:cNvPr id="4" name="Footer Placeholder 3"/>
          <p:cNvSpPr>
            <a:spLocks noGrp="1"/>
          </p:cNvSpPr>
          <p:nvPr>
            <p:ph type="ftr" sz="quarter" idx="11"/>
          </p:nvPr>
        </p:nvSpPr>
        <p:spPr/>
        <p:txBody>
          <a:bodyPr/>
          <a:lstStyle/>
          <a:p>
            <a:r>
              <a:rPr lang="en-GB" smtClean="0"/>
              <a:t>Enterprise Concepts and Issues  © Goodfellow Publishers 2016</a:t>
            </a:r>
            <a:endParaRPr lang="en-US"/>
          </a:p>
        </p:txBody>
      </p:sp>
    </p:spTree>
    <p:extLst>
      <p:ext uri="{BB962C8B-B14F-4D97-AF65-F5344CB8AC3E}">
        <p14:creationId xmlns:p14="http://schemas.microsoft.com/office/powerpoint/2010/main" val="139824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lstStyle/>
          <a:p>
            <a:pPr algn="ctr"/>
            <a:r>
              <a:rPr lang="en-GB" sz="3200" b="1" dirty="0" smtClean="0">
                <a:solidFill>
                  <a:schemeClr val="bg1"/>
                </a:solidFill>
              </a:rPr>
              <a:t>Theoretical foundation of </a:t>
            </a:r>
            <a:br>
              <a:rPr lang="en-GB" sz="3200" b="1" dirty="0" smtClean="0">
                <a:solidFill>
                  <a:schemeClr val="bg1"/>
                </a:solidFill>
              </a:rPr>
            </a:br>
            <a:r>
              <a:rPr lang="en-GB" sz="3200" b="1" dirty="0" smtClean="0">
                <a:solidFill>
                  <a:schemeClr val="bg1"/>
                </a:solidFill>
              </a:rPr>
              <a:t>International Entrepreneurship</a:t>
            </a:r>
            <a:endParaRPr lang="en-GB" sz="3200" b="1" dirty="0">
              <a:solidFill>
                <a:schemeClr val="bg1"/>
              </a:solidFill>
            </a:endParaRPr>
          </a:p>
        </p:txBody>
      </p:sp>
      <p:sp>
        <p:nvSpPr>
          <p:cNvPr id="3" name="Content Placeholder 2"/>
          <p:cNvSpPr>
            <a:spLocks noGrp="1"/>
          </p:cNvSpPr>
          <p:nvPr>
            <p:ph idx="1"/>
          </p:nvPr>
        </p:nvSpPr>
        <p:spPr>
          <a:xfrm>
            <a:off x="539552" y="1844824"/>
            <a:ext cx="8229600" cy="4525963"/>
          </a:xfrm>
        </p:spPr>
        <p:txBody>
          <a:bodyPr/>
          <a:lstStyle/>
          <a:p>
            <a:pPr lvl="0"/>
            <a:r>
              <a:rPr lang="en-GB" sz="2800" dirty="0" smtClean="0">
                <a:solidFill>
                  <a:schemeClr val="bg1"/>
                </a:solidFill>
              </a:rPr>
              <a:t>International </a:t>
            </a:r>
            <a:r>
              <a:rPr lang="en-GB" sz="2800" dirty="0">
                <a:solidFill>
                  <a:schemeClr val="bg1"/>
                </a:solidFill>
              </a:rPr>
              <a:t>Entrepreneurship concern early internationalised firms being born global firms and international new ventures and entrepreneurial established firms </a:t>
            </a:r>
          </a:p>
          <a:p>
            <a:r>
              <a:rPr lang="en-GB" sz="2800" dirty="0">
                <a:solidFill>
                  <a:schemeClr val="bg1"/>
                </a:solidFill>
              </a:rPr>
              <a:t>International Entrepreneurship is considered as a international growth strategy </a:t>
            </a:r>
          </a:p>
        </p:txBody>
      </p:sp>
      <p:sp>
        <p:nvSpPr>
          <p:cNvPr id="4" name="Footer Placeholder 3"/>
          <p:cNvSpPr>
            <a:spLocks noGrp="1"/>
          </p:cNvSpPr>
          <p:nvPr>
            <p:ph type="ftr" sz="quarter" idx="11"/>
          </p:nvPr>
        </p:nvSpPr>
        <p:spPr/>
        <p:txBody>
          <a:bodyPr/>
          <a:lstStyle/>
          <a:p>
            <a:r>
              <a:rPr lang="en-GB" smtClean="0"/>
              <a:t>Enterprise Concepts and Issues  © Goodfellow Publishers 2016</a:t>
            </a:r>
            <a:endParaRPr lang="en-US"/>
          </a:p>
        </p:txBody>
      </p:sp>
    </p:spTree>
    <p:extLst>
      <p:ext uri="{BB962C8B-B14F-4D97-AF65-F5344CB8AC3E}">
        <p14:creationId xmlns:p14="http://schemas.microsoft.com/office/powerpoint/2010/main" val="2640288083"/>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
  <a:themeElements>
    <a:clrScheme name="Presentatio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Presentation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o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o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o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o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o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o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owerpoint Template">
  <a:themeElements>
    <a:clrScheme name="1_Powerpoin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1_Powerpoin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Powerpoin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owerpoin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owerpoin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owerpoin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owerpoin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owerpoin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owerpoin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owerpoin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owerpoin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owerpoin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owerpoin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owerpoin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Powerpoint Template">
  <a:themeElements>
    <a:clrScheme name="2_Powerpoin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2_Powerpoin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Powerpoin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Powerpoin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Powerpoin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Powerpoin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Powerpoin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Powerpoin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Powerpoin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Powerpoin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Powerpoin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Powerpoin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Powerpoin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Powerpoin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Powerpoint Template">
  <a:themeElements>
    <a:clrScheme name="3_Powerpoin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3_Powerpoin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Powerpoin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Powerpoin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Powerpoin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Powerpoin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Powerpoin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Powerpoin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Powerpoin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Powerpoin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Powerpoin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Powerpoin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Powerpoin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Powerpoin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Powerpoint Template">
  <a:themeElements>
    <a:clrScheme name="4_Powerpoin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4_Powerpoin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Powerpoin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Powerpoin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Powerpoin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Powerpoin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Powerpoin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Powerpoin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Powerpoin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Powerpoin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Powerpoin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Powerpoin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Powerpoin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Powerpoin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PowerPoint" ma:contentTypeID="0x0101004400421D2D7B7E4B95D6653789B9AAF000E4B7847E1FE1C64A96716293B31CF1FB" ma:contentTypeVersion="1" ma:contentTypeDescription="Create a new PowerPoint presentation using the Alignment Packaging template" ma:contentTypeScope="" ma:versionID="b779387c490e55bdbed9f51b995186ef">
  <xsd:schema xmlns:xsd="http://www.w3.org/2001/XMLSchema" xmlns:xs="http://www.w3.org/2001/XMLSchema" xmlns:p="http://schemas.microsoft.com/office/2006/metadata/properties" targetNamespace="http://schemas.microsoft.com/office/2006/metadata/properties" ma:root="true" ma:fieldsID="2946f54fc597ae82d0c88937cd5e440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EF7A5D-233D-40B9-B844-1B2FF7CF28D9}">
  <ds:schemaRefs>
    <ds:schemaRef ds:uri="http://purl.org/dc/elements/1.1/"/>
    <ds:schemaRef ds:uri="http://www.w3.org/XML/1998/namespace"/>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92664EC3-1148-42C8-8A98-7279FDF615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E609375-ED45-460D-A9F8-EAF2766839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Template>
  <TotalTime>683</TotalTime>
  <Words>1785</Words>
  <Application>Microsoft Office PowerPoint</Application>
  <PresentationFormat>On-screen Show (4:3)</PresentationFormat>
  <Paragraphs>126</Paragraphs>
  <Slides>16</Slides>
  <Notes>13</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16</vt:i4>
      </vt:variant>
    </vt:vector>
  </HeadingPairs>
  <TitlesOfParts>
    <vt:vector size="23" baseType="lpstr">
      <vt:lpstr>Arial</vt:lpstr>
      <vt:lpstr>Calibri</vt:lpstr>
      <vt:lpstr>Powerpoint</vt:lpstr>
      <vt:lpstr>1_Powerpoint Template</vt:lpstr>
      <vt:lpstr>2_Powerpoint Template</vt:lpstr>
      <vt:lpstr>3_Powerpoint Template</vt:lpstr>
      <vt:lpstr>4_Powerpoint Template</vt:lpstr>
      <vt:lpstr>PowerPoint Presentation</vt:lpstr>
      <vt:lpstr>Agenda</vt:lpstr>
      <vt:lpstr>                                                    The globalisation contextual factors for internationalization of firms</vt:lpstr>
      <vt:lpstr>                                                    The globalisation contextual factors for internationalization of firms</vt:lpstr>
      <vt:lpstr>Internationalisation of start-up firms </vt:lpstr>
      <vt:lpstr>Theoretical foundation of  International Entrepreneurship</vt:lpstr>
      <vt:lpstr>Theoretical foundation of  International Entrepreneurship</vt:lpstr>
      <vt:lpstr>Theoretical foundation of  International Entrepreneurship</vt:lpstr>
      <vt:lpstr>Theoretical foundation of  International Entrepreneurship</vt:lpstr>
      <vt:lpstr>International New Ventures</vt:lpstr>
      <vt:lpstr>Motivations for International Entrepreneurship </vt:lpstr>
      <vt:lpstr>Motivations for International Entrepreneurship </vt:lpstr>
      <vt:lpstr>Characteristics of  International Entrepreneurs</vt:lpstr>
      <vt:lpstr>Characteristics of  International Entrepreneurs</vt:lpstr>
      <vt:lpstr>   Building International  Entrepreneurial Capability for  Growth </vt:lpstr>
      <vt:lpstr>PowerPoint Presentation</vt:lpstr>
    </vt:vector>
  </TitlesOfParts>
  <Company>Heriot-Watt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Creativity in Organisations</dc:title>
  <dc:creator>Wright, Catherine A</dc:creator>
  <cp:lastModifiedBy>Sally North</cp:lastModifiedBy>
  <cp:revision>53</cp:revision>
  <dcterms:created xsi:type="dcterms:W3CDTF">2013-06-10T13:08:53Z</dcterms:created>
  <dcterms:modified xsi:type="dcterms:W3CDTF">2016-01-28T23:20:38Z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0x0101004400421D2D7B7E4B95D6653789B9AAF000E4B7847E1FE1C64A96716293B31CF1FB</vt:lpwstr>
  </property>
</Properties>
</file>